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9"/>
  </p:notesMasterIdLst>
  <p:sldIdLst>
    <p:sldId id="257" r:id="rId4"/>
    <p:sldId id="259" r:id="rId5"/>
    <p:sldId id="260" r:id="rId6"/>
    <p:sldId id="347" r:id="rId7"/>
    <p:sldId id="262" r:id="rId8"/>
    <p:sldId id="263" r:id="rId9"/>
    <p:sldId id="317" r:id="rId10"/>
    <p:sldId id="285" r:id="rId11"/>
    <p:sldId id="286" r:id="rId12"/>
    <p:sldId id="287" r:id="rId13"/>
    <p:sldId id="288" r:id="rId14"/>
    <p:sldId id="289" r:id="rId15"/>
    <p:sldId id="293" r:id="rId16"/>
    <p:sldId id="264" r:id="rId17"/>
    <p:sldId id="265" r:id="rId18"/>
    <p:sldId id="266" r:id="rId20"/>
    <p:sldId id="268" r:id="rId21"/>
    <p:sldId id="267" r:id="rId22"/>
    <p:sldId id="269" r:id="rId23"/>
    <p:sldId id="270" r:id="rId24"/>
    <p:sldId id="272" r:id="rId25"/>
    <p:sldId id="271" r:id="rId26"/>
    <p:sldId id="273" r:id="rId27"/>
    <p:sldId id="274" r:id="rId28"/>
    <p:sldId id="277" r:id="rId29"/>
    <p:sldId id="278" r:id="rId30"/>
    <p:sldId id="280" r:id="rId31"/>
    <p:sldId id="279" r:id="rId32"/>
    <p:sldId id="281" r:id="rId33"/>
    <p:sldId id="283" r:id="rId34"/>
    <p:sldId id="284" r:id="rId35"/>
    <p:sldId id="294" r:id="rId36"/>
    <p:sldId id="295" r:id="rId37"/>
    <p:sldId id="296" r:id="rId38"/>
    <p:sldId id="298" r:id="rId39"/>
    <p:sldId id="300" r:id="rId40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17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effectLst/>
      </c:spPr>
    </c:floor>
    <c:sideWall>
      <c:thickness val="0"/>
      <c:spPr>
        <a:noFill/>
        <a:effectLst/>
      </c:spPr>
    </c:sideWall>
    <c:backWall>
      <c:thickness val="0"/>
      <c:spPr>
        <a:noFill/>
        <a:effectLst/>
      </c:spPr>
    </c:backWall>
    <c:plotArea>
      <c:layout>
        <c:manualLayout>
          <c:layoutTarget val="inner"/>
          <c:xMode val="edge"/>
          <c:yMode val="edge"/>
          <c:x val="0.0721806971184095"/>
          <c:y val="0.0777340879753748"/>
          <c:w val="0.855638605763181"/>
          <c:h val="0.841552973885414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contourW="9525"/>
          </c:spPr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</c:spPr>
          </c:dPt>
          <c:dLbls>
            <c:dLbl>
              <c:idx val="0"/>
              <c:layout>
                <c:manualLayout>
                  <c:x val="-0.163961243236441"/>
                  <c:y val="0.0332638268295105"/>
                </c:manualLayout>
              </c:layout>
              <c:tx>
                <c:rich>
                  <a:bodyPr rot="0" spcFirstLastPara="0" vertOverflow="ellipsis" vert="horz" wrap="square" lIns="38100" tIns="19050" rIns="38100" bIns="19050" anchor="ctr" anchorCtr="1"/>
                  <a:lstStyle/>
                  <a:p>
                    <a:pPr defTabSz="914400">
                      <a:defRPr lang="zh-CN" sz="3200" b="1" i="0" u="none" strike="noStrike" kern="1200" spc="0" baseline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sz="3200"/>
                      <a:t>无宗教信仰或其他宗教6%</a:t>
                    </a:r>
                    <a:endParaRPr sz="3200"/>
                  </a:p>
                </c:rich>
              </c:tx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2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0.51579212281364"/>
                      <c:h val="0.240095323205243"/>
                    </c:manualLayout>
                  </c15:layout>
                </c:ext>
              </c:extLst>
            </c:dLbl>
            <c:dLbl>
              <c:idx val="1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2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32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无宗教信仰</c:v>
                </c:pt>
                <c:pt idx="1">
                  <c:v>伊斯兰教</c:v>
                </c:pt>
                <c:pt idx="2">
                  <c:v>印度教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</c:v>
                </c:pt>
                <c:pt idx="1">
                  <c:v>12</c:v>
                </c:pt>
                <c:pt idx="2">
                  <c:v>82</c:v>
                </c:pt>
              </c:numCache>
            </c:numRef>
          </c:val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/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spc="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无宗教信仰</c:v>
                </c:pt>
                <c:pt idx="1">
                  <c:v>伊斯兰教</c:v>
                </c:pt>
                <c:pt idx="2">
                  <c:v>印度教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/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</c:spPr>
          </c:dPt>
          <c:dLbls>
            <c:dLbl>
              <c:idx val="0"/>
              <c:layout/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</c:extLst>
            </c:dLbl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1" i="0" u="none" strike="noStrike" kern="1200" spc="0" baseline="0">
                    <a:solidFill>
                      <a:schemeClr val="accent3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无宗教信仰</c:v>
                </c:pt>
                <c:pt idx="1">
                  <c:v>伊斯兰教</c:v>
                </c:pt>
                <c:pt idx="2">
                  <c:v>印度教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0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274320" y="321260"/>
            <a:ext cx="11683455" cy="39305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8" name="任意形状 8"/>
          <p:cNvSpPr/>
          <p:nvPr userDrawn="1">
            <p:custDataLst>
              <p:tags r:id="rId3"/>
            </p:custDataLst>
          </p:nvPr>
        </p:nvSpPr>
        <p:spPr>
          <a:xfrm>
            <a:off x="9490237" y="321259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9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73047" y="241167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solidFill>
                <a:schemeClr val="lt1"/>
              </a:solidFill>
              <a:highlight>
                <a:srgbClr val="1171F1"/>
              </a:highlight>
            </a:endParaRPr>
          </a:p>
        </p:txBody>
      </p:sp>
      <p:sp>
        <p:nvSpPr>
          <p:cNvPr id="10" name="矩形 9"/>
          <p:cNvSpPr/>
          <p:nvPr userDrawn="1">
            <p:custDataLst>
              <p:tags r:id="rId5"/>
            </p:custDataLst>
          </p:nvPr>
        </p:nvSpPr>
        <p:spPr>
          <a:xfrm>
            <a:off x="9471025" y="6254750"/>
            <a:ext cx="180022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1" name="矩形 10"/>
          <p:cNvSpPr/>
          <p:nvPr userDrawn="1">
            <p:custDataLst>
              <p:tags r:id="rId6"/>
            </p:custDataLst>
          </p:nvPr>
        </p:nvSpPr>
        <p:spPr>
          <a:xfrm flipV="1">
            <a:off x="750570" y="6305550"/>
            <a:ext cx="71564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 userDrawn="1">
            <p:custDataLst>
              <p:tags r:id="rId7"/>
            </p:custDataLst>
          </p:nvPr>
        </p:nvSpPr>
        <p:spPr>
          <a:xfrm>
            <a:off x="1555115" y="6306820"/>
            <a:ext cx="88900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矩形 12"/>
          <p:cNvSpPr/>
          <p:nvPr userDrawn="1">
            <p:custDataLst>
              <p:tags r:id="rId8"/>
            </p:custDataLst>
          </p:nvPr>
        </p:nvSpPr>
        <p:spPr>
          <a:xfrm>
            <a:off x="1731010" y="6306820"/>
            <a:ext cx="253365" cy="76201"/>
          </a:xfrm>
          <a:prstGeom prst="rect">
            <a:avLst/>
          </a:prstGeom>
          <a:solidFill>
            <a:schemeClr val="bg2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883644" y="809127"/>
            <a:ext cx="9144000" cy="1896745"/>
          </a:xfrm>
        </p:spPr>
        <p:txBody>
          <a:bodyPr lIns="91440" tIns="45720" rIns="91440" bIns="0" anchor="b" anchorCtr="0">
            <a:normAutofit/>
          </a:bodyPr>
          <a:lstStyle>
            <a:lvl1pPr algn="l">
              <a:defRPr sz="6600" b="1" spc="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883643" y="3017520"/>
            <a:ext cx="9144000" cy="890270"/>
          </a:xfrm>
        </p:spPr>
        <p:txBody>
          <a:bodyPr lIns="91440" tIns="0" rIns="91440" bIns="4572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883644" y="5050433"/>
            <a:ext cx="3365430" cy="579657"/>
          </a:xfrm>
        </p:spPr>
        <p:txBody>
          <a:bodyPr lIns="91440" tIns="45720" rIns="91440" bIns="45720">
            <a:norm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6470650"/>
            <a:ext cx="12192000" cy="38735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4676775" y="2059757"/>
            <a:ext cx="6243774" cy="922021"/>
          </a:xfrm>
        </p:spPr>
        <p:txBody>
          <a:bodyPr lIns="91440" tIns="45720" rIns="91440" bIns="0" anchor="b" anchorCtr="0">
            <a:normAutofit/>
          </a:bodyPr>
          <a:lstStyle>
            <a:lvl1pPr>
              <a:defRPr sz="540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4676775" y="3102596"/>
            <a:ext cx="6243774" cy="1401006"/>
          </a:xfrm>
        </p:spPr>
        <p:txBody>
          <a:bodyPr lIns="91440" tIns="0" rIns="91440" bIns="45720">
            <a:normAutofit/>
          </a:bodyPr>
          <a:lstStyle>
            <a:lvl1pPr marL="0" indent="0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bg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1pPr>
            <a:lvl2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2pPr>
            <a:lvl3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3pPr>
            <a:lvl4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4pPr>
            <a:lvl5pPr>
              <a:defRPr baseline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66065" y="313690"/>
            <a:ext cx="11683365" cy="5634990"/>
          </a:xfrm>
          <a:prstGeom prst="rect">
            <a:avLst/>
          </a:prstGeom>
          <a:solidFill>
            <a:schemeClr val="bg2">
              <a:alpha val="10000"/>
            </a:schemeClr>
          </a:solidFill>
          <a:ln w="28575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7" name="任意形状 8"/>
          <p:cNvSpPr/>
          <p:nvPr userDrawn="1">
            <p:custDataLst>
              <p:tags r:id="rId3"/>
            </p:custDataLst>
          </p:nvPr>
        </p:nvSpPr>
        <p:spPr>
          <a:xfrm>
            <a:off x="9480712" y="313004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30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8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261015" y="4113028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30000"/>
                </a:schemeClr>
              </a:gs>
              <a:gs pos="100000">
                <a:schemeClr val="bg2">
                  <a:alpha val="1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320799" y="2376714"/>
            <a:ext cx="6653601" cy="1607337"/>
          </a:xfrm>
        </p:spPr>
        <p:txBody>
          <a:bodyPr vert="horz" lIns="91440" tIns="45720" rIns="9144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9600" b="1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>
            <p:custDataLst>
              <p:tags r:id="rId9"/>
            </p:custDataLst>
          </p:nvPr>
        </p:nvSpPr>
        <p:spPr>
          <a:xfrm>
            <a:off x="1422400" y="4064000"/>
            <a:ext cx="5283200" cy="127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形状 8"/>
          <p:cNvSpPr/>
          <p:nvPr userDrawn="1">
            <p:custDataLst>
              <p:tags r:id="rId2"/>
            </p:custDataLst>
          </p:nvPr>
        </p:nvSpPr>
        <p:spPr>
          <a:xfrm>
            <a:off x="9727002" y="12667"/>
            <a:ext cx="2464998" cy="2403231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98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7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017880"/>
            <a:ext cx="1887415" cy="184012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63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>
            <p:custDataLst>
              <p:tags r:id="rId3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6" name="任意形状 8"/>
          <p:cNvSpPr/>
          <p:nvPr userDrawn="1">
            <p:custDataLst>
              <p:tags r:id="rId3"/>
            </p:custDataLst>
          </p:nvPr>
        </p:nvSpPr>
        <p:spPr>
          <a:xfrm rot="16200000">
            <a:off x="-21591" y="25773"/>
            <a:ext cx="1741805" cy="169862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99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10" name="任意形状 9"/>
          <p:cNvSpPr/>
          <p:nvPr userDrawn="1">
            <p:custDataLst>
              <p:tags r:id="rId4"/>
            </p:custDataLst>
          </p:nvPr>
        </p:nvSpPr>
        <p:spPr>
          <a:xfrm rot="10800000">
            <a:off x="0" y="5913755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9525"/>
            <a:ext cx="12192000" cy="266382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8" name="任意形状 9"/>
          <p:cNvSpPr/>
          <p:nvPr userDrawn="1">
            <p:custDataLst>
              <p:tags r:id="rId3"/>
            </p:custDataLst>
          </p:nvPr>
        </p:nvSpPr>
        <p:spPr>
          <a:xfrm rot="16200000">
            <a:off x="-15240" y="5301"/>
            <a:ext cx="1243965" cy="121348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6" name="任意形状 8"/>
          <p:cNvSpPr/>
          <p:nvPr userDrawn="1">
            <p:custDataLst>
              <p:tags r:id="rId4"/>
            </p:custDataLst>
          </p:nvPr>
        </p:nvSpPr>
        <p:spPr>
          <a:xfrm>
            <a:off x="10344785" y="-9940"/>
            <a:ext cx="1847215" cy="1801495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3810" y="5026661"/>
            <a:ext cx="12192000" cy="1828799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10" name="任意形状 9"/>
          <p:cNvSpPr/>
          <p:nvPr userDrawn="1">
            <p:custDataLst>
              <p:tags r:id="rId3"/>
            </p:custDataLst>
          </p:nvPr>
        </p:nvSpPr>
        <p:spPr>
          <a:xfrm rot="10800000">
            <a:off x="0" y="5902960"/>
            <a:ext cx="976630" cy="952500"/>
          </a:xfrm>
          <a:custGeom>
            <a:avLst/>
            <a:gdLst>
              <a:gd name="connsiteX0" fmla="*/ 361564 w 3507050"/>
              <a:gd name="connsiteY0" fmla="*/ 0 h 3419170"/>
              <a:gd name="connsiteX1" fmla="*/ 3507050 w 3507050"/>
              <a:gd name="connsiteY1" fmla="*/ 0 h 3419170"/>
              <a:gd name="connsiteX2" fmla="*/ 3507050 w 3507050"/>
              <a:gd name="connsiteY2" fmla="*/ 3045349 h 3419170"/>
              <a:gd name="connsiteX3" fmla="*/ 3329322 w 3507050"/>
              <a:gd name="connsiteY3" fmla="*/ 3151539 h 3419170"/>
              <a:gd name="connsiteX4" fmla="*/ 2254631 w 3507050"/>
              <a:gd name="connsiteY4" fmla="*/ 3419170 h 3419170"/>
              <a:gd name="connsiteX5" fmla="*/ 0 w 3507050"/>
              <a:gd name="connsiteY5" fmla="*/ 1201750 h 3419170"/>
              <a:gd name="connsiteX6" fmla="*/ 272122 w 3507050"/>
              <a:gd name="connsiteY6" fmla="*/ 144796 h 341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07050" h="3419170">
                <a:moveTo>
                  <a:pt x="361564" y="0"/>
                </a:moveTo>
                <a:lnTo>
                  <a:pt x="3507050" y="0"/>
                </a:lnTo>
                <a:lnTo>
                  <a:pt x="3507050" y="3045349"/>
                </a:lnTo>
                <a:lnTo>
                  <a:pt x="3329322" y="3151539"/>
                </a:lnTo>
                <a:cubicBezTo>
                  <a:pt x="3009856" y="3322220"/>
                  <a:pt x="2643756" y="3419170"/>
                  <a:pt x="2254631" y="3419170"/>
                </a:cubicBezTo>
                <a:cubicBezTo>
                  <a:pt x="1009433" y="3419170"/>
                  <a:pt x="0" y="2426397"/>
                  <a:pt x="0" y="1201750"/>
                </a:cubicBezTo>
                <a:cubicBezTo>
                  <a:pt x="0" y="819048"/>
                  <a:pt x="98578" y="458990"/>
                  <a:pt x="272122" y="144796"/>
                </a:cubicBezTo>
                <a:close/>
              </a:path>
            </a:pathLst>
          </a:custGeom>
          <a:gradFill>
            <a:gsLst>
              <a:gs pos="0">
                <a:schemeClr val="bg2"/>
              </a:gs>
              <a:gs pos="100000">
                <a:schemeClr val="bg2">
                  <a:lumMod val="90000"/>
                  <a:lumOff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 dirty="0">
              <a:highlight>
                <a:srgbClr val="1171F1"/>
              </a:highlight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400" y="1382"/>
            <a:ext cx="12192000" cy="9144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23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bg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bg1">
              <a:lumMod val="9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0.xml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tags" Target="../tags/tag12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0.xml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1.xml"/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2.xml"/><Relationship Id="rId2" Type="http://schemas.openxmlformats.org/officeDocument/2006/relationships/image" Target="../media/image24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3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44.xml"/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5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6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7.xml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8.xml"/><Relationship Id="rId1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9.xml"/><Relationship Id="rId2" Type="http://schemas.openxmlformats.org/officeDocument/2006/relationships/image" Target="../media/image31.jpeg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53.xml"/><Relationship Id="rId4" Type="http://schemas.openxmlformats.org/officeDocument/2006/relationships/image" Target="../media/image33.jpeg"/><Relationship Id="rId3" Type="http://schemas.openxmlformats.org/officeDocument/2006/relationships/hyperlink" Target="https://voice.baidu.com/act/newpneumonia/newpneumonia/?from=osari_aladin_banner#tab4" TargetMode="External"/><Relationship Id="rId2" Type="http://schemas.openxmlformats.org/officeDocument/2006/relationships/tags" Target="../tags/tag152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4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5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6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57.xml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58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59.xml"/><Relationship Id="rId3" Type="http://schemas.openxmlformats.org/officeDocument/2006/relationships/image" Target="../media/image28.pn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3.xml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3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64.xml"/><Relationship Id="rId5" Type="http://schemas.openxmlformats.org/officeDocument/2006/relationships/image" Target="../media/image28.png"/><Relationship Id="rId4" Type="http://schemas.openxmlformats.org/officeDocument/2006/relationships/image" Target="../media/image53.jpeg"/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65.xml"/><Relationship Id="rId6" Type="http://schemas.openxmlformats.org/officeDocument/2006/relationships/image" Target="../media/image3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Relationship Id="rId3" Type="http://schemas.openxmlformats.org/officeDocument/2006/relationships/image" Target="../media/image54.jpeg"/><Relationship Id="rId2" Type="http://schemas.openxmlformats.org/officeDocument/2006/relationships/image" Target="../media/image28.png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6.xml"/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7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8.xml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9.xml"/><Relationship Id="rId4" Type="http://schemas.openxmlformats.org/officeDocument/2006/relationships/image" Target="../media/image69.jpeg"/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image" Target="../media/image66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0.xml"/><Relationship Id="rId1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35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36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7.xml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8.xml"/><Relationship Id="rId1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9.xml"/><Relationship Id="rId1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711684" y="1030742"/>
            <a:ext cx="9144000" cy="1896745"/>
          </a:xfrm>
        </p:spPr>
        <p:txBody>
          <a:bodyPr/>
          <a:p>
            <a:pPr algn="ctr"/>
            <a:r>
              <a:rPr lang="zh-CN" altLang="en-US" sz="9600" dirty="0">
                <a:solidFill>
                  <a:schemeClr val="lt1"/>
                </a:solidFill>
                <a:sym typeface="Arial" panose="020B0604020202020204" pitchFamily="34" charset="0"/>
              </a:rPr>
              <a:t>印度</a:t>
            </a:r>
            <a:endParaRPr lang="zh-CN" altLang="en-US" sz="9600" dirty="0">
              <a:solidFill>
                <a:schemeClr val="lt1"/>
              </a:solidFill>
              <a:sym typeface="Arial" panose="020B0604020202020204" pitchFamily="34" charset="0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947150" y="3048000"/>
            <a:ext cx="3244850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321310" y="3277870"/>
            <a:ext cx="3231515" cy="3580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3626485" y="3614420"/>
            <a:ext cx="5182870" cy="290703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5405" y="0"/>
            <a:ext cx="19551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人口众多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燕尾形箭头 3"/>
          <p:cNvSpPr/>
          <p:nvPr/>
        </p:nvSpPr>
        <p:spPr>
          <a:xfrm>
            <a:off x="2273935" y="271780"/>
            <a:ext cx="1345565" cy="422910"/>
          </a:xfrm>
          <a:prstGeom prst="notchedRightArrow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26230" y="0"/>
            <a:ext cx="42157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几乎一致的宗教信仰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3" name="图片 152"/>
          <p:cNvPicPr/>
          <p:nvPr/>
        </p:nvPicPr>
        <p:blipFill>
          <a:blip r:embed="rId1"/>
          <a:stretch>
            <a:fillRect/>
          </a:stretch>
        </p:blipFill>
        <p:spPr>
          <a:xfrm>
            <a:off x="252095" y="909955"/>
            <a:ext cx="5592445" cy="4205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96215" y="909955"/>
            <a:ext cx="154749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印度教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54" name="图片 153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895" y="829945"/>
            <a:ext cx="5043170" cy="3002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040" y="3237865"/>
            <a:ext cx="4612005" cy="36201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405" y="4827905"/>
            <a:ext cx="6172835" cy="203009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</a:rPr>
              <a:t>小链接</a:t>
            </a:r>
            <a:r>
              <a:rPr lang="en-US" altLang="zh-CN" sz="2800" b="1">
                <a:solidFill>
                  <a:schemeClr val="tx1"/>
                </a:solidFill>
              </a:rPr>
              <a:t>—</a:t>
            </a:r>
            <a:r>
              <a:rPr lang="zh-CN" altLang="en-US" sz="2800" b="1">
                <a:solidFill>
                  <a:schemeClr val="tx1"/>
                </a:solidFill>
              </a:rPr>
              <a:t>恒河</a:t>
            </a:r>
            <a:endParaRPr lang="zh-CN" altLang="en-US" sz="2800" b="1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sz="2800">
                <a:solidFill>
                  <a:schemeClr val="tx1"/>
                </a:solidFill>
              </a:rPr>
              <a:t>恒河流域是印度文明的发源地之一，</a:t>
            </a:r>
            <a:r>
              <a:rPr lang="zh-CN" sz="2800">
                <a:solidFill>
                  <a:schemeClr val="tx1"/>
                </a:solidFill>
              </a:rPr>
              <a:t>也</a:t>
            </a:r>
            <a:r>
              <a:rPr sz="2800">
                <a:solidFill>
                  <a:schemeClr val="tx1"/>
                </a:solidFill>
              </a:rPr>
              <a:t>是印度教的圣河</a:t>
            </a:r>
            <a:r>
              <a:rPr lang="zh-CN" sz="2800">
                <a:solidFill>
                  <a:schemeClr val="tx1"/>
                </a:solidFill>
              </a:rPr>
              <a:t>。</a:t>
            </a:r>
            <a:endParaRPr lang="zh-CN" sz="2800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 bldLvl="0" animBg="1"/>
      <p:bldP spid="1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5405" y="0"/>
            <a:ext cx="19551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人口众多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燕尾形箭头 3"/>
          <p:cNvSpPr/>
          <p:nvPr/>
        </p:nvSpPr>
        <p:spPr>
          <a:xfrm>
            <a:off x="2273935" y="271780"/>
            <a:ext cx="1345565" cy="422910"/>
          </a:xfrm>
          <a:prstGeom prst="notchedRightArrow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26230" y="0"/>
            <a:ext cx="42157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几乎一致的宗教信仰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5" name="图片 154"/>
          <p:cNvPicPr/>
          <p:nvPr/>
        </p:nvPicPr>
        <p:blipFill>
          <a:blip r:embed="rId1"/>
          <a:srcRect r="870"/>
          <a:stretch>
            <a:fillRect/>
          </a:stretch>
        </p:blipFill>
        <p:spPr>
          <a:xfrm>
            <a:off x="65405" y="3652520"/>
            <a:ext cx="5158105" cy="31222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200" y="1276985"/>
            <a:ext cx="3740150" cy="4754245"/>
          </a:xfrm>
          <a:prstGeom prst="rect">
            <a:avLst/>
          </a:prstGeom>
        </p:spPr>
      </p:pic>
      <p:pic>
        <p:nvPicPr>
          <p:cNvPr id="156" name="图片 155"/>
          <p:cNvPicPr/>
          <p:nvPr/>
        </p:nvPicPr>
        <p:blipFill>
          <a:blip r:embed="rId3"/>
          <a:stretch>
            <a:fillRect/>
          </a:stretch>
        </p:blipFill>
        <p:spPr>
          <a:xfrm>
            <a:off x="109220" y="989965"/>
            <a:ext cx="5416550" cy="27457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9077325" y="829945"/>
            <a:ext cx="3039745" cy="5908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</a:rPr>
              <a:t>小链接</a:t>
            </a:r>
            <a:r>
              <a:rPr lang="en-US" altLang="zh-CN" sz="2800" b="1">
                <a:solidFill>
                  <a:schemeClr val="tx1"/>
                </a:solidFill>
              </a:rPr>
              <a:t>—</a:t>
            </a:r>
            <a:r>
              <a:rPr lang="zh-CN" altLang="en-US" sz="2800" b="1">
                <a:solidFill>
                  <a:schemeClr val="tx1"/>
                </a:solidFill>
              </a:rPr>
              <a:t>印度的牛</a:t>
            </a:r>
            <a:endParaRPr lang="zh-CN" altLang="en-US" sz="2800" b="1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sz="2800">
                <a:solidFill>
                  <a:schemeClr val="tx1"/>
                </a:solidFill>
              </a:rPr>
              <a:t>牛被印度教教徒视为“圣兽”</a:t>
            </a:r>
            <a:r>
              <a:rPr lang="zh-CN" sz="2800">
                <a:solidFill>
                  <a:schemeClr val="tx1"/>
                </a:solidFill>
              </a:rPr>
              <a:t>。</a:t>
            </a:r>
            <a:r>
              <a:rPr sz="2800">
                <a:solidFill>
                  <a:schemeClr val="tx1"/>
                </a:solidFill>
              </a:rPr>
              <a:t>印度教徒</a:t>
            </a:r>
            <a:r>
              <a:rPr lang="zh-CN" sz="2800">
                <a:solidFill>
                  <a:schemeClr val="tx1"/>
                </a:solidFill>
              </a:rPr>
              <a:t>认为，牛可以到处自由游荡，神圣不可侵犯，因此不食牛肉。印度是</a:t>
            </a:r>
            <a:r>
              <a:rPr lang="zh-CN" sz="2800" b="1">
                <a:solidFill>
                  <a:srgbClr val="FF0000"/>
                </a:solidFill>
              </a:rPr>
              <a:t>世界上养牛数量最多的国家。</a:t>
            </a:r>
            <a:endParaRPr lang="zh-CN" altLang="zh-CN" sz="28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5405" y="0"/>
            <a:ext cx="19551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人口众多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燕尾形箭头 3"/>
          <p:cNvSpPr/>
          <p:nvPr/>
        </p:nvSpPr>
        <p:spPr>
          <a:xfrm>
            <a:off x="2273935" y="271780"/>
            <a:ext cx="1345565" cy="422910"/>
          </a:xfrm>
          <a:prstGeom prst="notchedRightArrow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26230" y="0"/>
            <a:ext cx="42157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几乎一致的宗教信仰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5405" y="1234440"/>
            <a:ext cx="5013325" cy="5554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49381"/>
          <a:stretch>
            <a:fillRect/>
          </a:stretch>
        </p:blipFill>
        <p:spPr>
          <a:xfrm>
            <a:off x="7924800" y="0"/>
            <a:ext cx="4267200" cy="3429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53880"/>
          <a:stretch>
            <a:fillRect/>
          </a:stretch>
        </p:blipFill>
        <p:spPr>
          <a:xfrm>
            <a:off x="7924800" y="3733165"/>
            <a:ext cx="4267200" cy="31248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3904615"/>
            <a:ext cx="9237980" cy="2953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en-US" altLang="zh-CN" sz="2400">
                <a:solidFill>
                  <a:schemeClr val="tx1"/>
                </a:solidFill>
              </a:rPr>
              <a:t>       </a:t>
            </a:r>
            <a:r>
              <a:rPr lang="en-US" altLang="zh-CN" sz="2400" b="1">
                <a:solidFill>
                  <a:schemeClr val="tx1"/>
                </a:solidFill>
              </a:rPr>
              <a:t> </a:t>
            </a:r>
            <a:r>
              <a:rPr lang="zh-CN" altLang="en-US" sz="2800" b="1">
                <a:solidFill>
                  <a:schemeClr val="tx1"/>
                </a:solidFill>
              </a:rPr>
              <a:t>小链接</a:t>
            </a:r>
            <a:r>
              <a:rPr lang="en-US" altLang="zh-CN" sz="2800" b="1">
                <a:solidFill>
                  <a:schemeClr val="tx1"/>
                </a:solidFill>
              </a:rPr>
              <a:t>—</a:t>
            </a:r>
            <a:r>
              <a:rPr lang="zh-CN" altLang="en-US" sz="2800" b="1">
                <a:solidFill>
                  <a:schemeClr val="tx1"/>
                </a:solidFill>
              </a:rPr>
              <a:t>印度女性结婚前的准备工作</a:t>
            </a:r>
            <a:endParaRPr lang="en-US" altLang="zh-CN" sz="2400">
              <a:solidFill>
                <a:schemeClr val="tx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solidFill>
                  <a:schemeClr val="tx1"/>
                </a:solidFill>
              </a:rPr>
              <a:t>婚礼前一天，新娘必须根据传统化妆方式，开始抹油、沐浴、更换纱丽、梳头、画眼线、抹唇砂、并且在脚上涂以红色、在额头点红色蒂卡、在下巴点黑痣，接着还要用植物染料在手脚上绘饰汉那图案，然后洒香水、配戴首饰和发饰，最后是把牙齿染黑、擦口红。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70030" y="829945"/>
            <a:ext cx="521970" cy="526224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印度女性的传统服饰</a:t>
            </a:r>
            <a:r>
              <a:rPr lang="en-US" altLang="zh-CN" sz="2800" b="1">
                <a:solidFill>
                  <a:schemeClr val="accent3">
                    <a:lumMod val="75000"/>
                  </a:schemeClr>
                </a:solidFill>
              </a:rPr>
              <a:t>—</a:t>
            </a:r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纱丽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2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65405" y="0"/>
            <a:ext cx="41840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印度属于哪一人种？</a:t>
            </a:r>
            <a:endParaRPr lang="zh-CN" altLang="en-US" sz="2800" b="1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65405" y="1234440"/>
            <a:ext cx="5013325" cy="5554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7" name="图片 156"/>
          <p:cNvPicPr/>
          <p:nvPr/>
        </p:nvPicPr>
        <p:blipFill>
          <a:blip r:embed="rId2"/>
          <a:stretch>
            <a:fillRect/>
          </a:stretch>
        </p:blipFill>
        <p:spPr>
          <a:xfrm>
            <a:off x="8413750" y="0"/>
            <a:ext cx="3778250" cy="2743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5647055" y="114490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黑种人？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pic>
        <p:nvPicPr>
          <p:cNvPr id="159" name="图片 158"/>
          <p:cNvPicPr/>
          <p:nvPr/>
        </p:nvPicPr>
        <p:blipFill>
          <a:blip r:embed="rId3"/>
          <a:stretch>
            <a:fillRect/>
          </a:stretch>
        </p:blipFill>
        <p:spPr>
          <a:xfrm>
            <a:off x="8413750" y="3480435"/>
            <a:ext cx="3778250" cy="3377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5638800" y="313118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黄种人？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38800" y="534733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白种人？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51790" y="355600"/>
            <a:ext cx="5492750" cy="6147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127750" y="113030"/>
            <a:ext cx="594042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那你还记得这一六口之家中哪个职业从事的人最多？</a:t>
            </a:r>
            <a:endParaRPr lang="zh-CN" altLang="en-US" sz="2800" b="1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44540" y="3688080"/>
            <a:ext cx="634746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在印度从事农业生产的人数占总人口约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80%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印度的耕地面积位居世界第一。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351790" y="1369060"/>
            <a:ext cx="5315585" cy="3508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016490" y="5823585"/>
            <a:ext cx="20516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为什么？</a:t>
            </a:r>
            <a:endParaRPr lang="zh-CN" altLang="en-US" sz="2800" b="1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657350"/>
            <a:ext cx="4907915" cy="19615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17690" y="1795780"/>
            <a:ext cx="3281680" cy="4527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4" grpId="0"/>
      <p:bldP spid="9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/Users/deng/AppData/Local/Temp/picturecompress_20211031104244/output_1.pngoutput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985" y="-7620"/>
            <a:ext cx="10788015" cy="68732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1647190"/>
            <a:ext cx="131064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在世界政区地图上找到</a:t>
            </a:r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印度</a:t>
            </a:r>
            <a:r>
              <a:rPr lang="zh-CN" altLang="en-US" sz="28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。</a:t>
            </a:r>
            <a:endParaRPr lang="zh-CN" altLang="en-US" sz="2800" b="1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481830" y="1963420"/>
            <a:ext cx="523240" cy="967740"/>
          </a:xfrm>
          <a:custGeom>
            <a:avLst/>
            <a:gdLst>
              <a:gd name="connisteX0" fmla="*/ 339725 w 523240"/>
              <a:gd name="connsiteY0" fmla="*/ 0 h 967740"/>
              <a:gd name="connisteX1" fmla="*/ 165735 w 523240"/>
              <a:gd name="connsiteY1" fmla="*/ 104775 h 967740"/>
              <a:gd name="connisteX2" fmla="*/ 0 w 523240"/>
              <a:gd name="connsiteY2" fmla="*/ 226695 h 967740"/>
              <a:gd name="connisteX3" fmla="*/ 0 w 523240"/>
              <a:gd name="connsiteY3" fmla="*/ 453390 h 967740"/>
              <a:gd name="connisteX4" fmla="*/ 95885 w 523240"/>
              <a:gd name="connsiteY4" fmla="*/ 967740 h 967740"/>
              <a:gd name="connisteX5" fmla="*/ 200025 w 523240"/>
              <a:gd name="connsiteY5" fmla="*/ 845820 h 967740"/>
              <a:gd name="connisteX6" fmla="*/ 339725 w 523240"/>
              <a:gd name="connsiteY6" fmla="*/ 540385 h 967740"/>
              <a:gd name="connisteX7" fmla="*/ 514350 w 523240"/>
              <a:gd name="connsiteY7" fmla="*/ 479425 h 967740"/>
              <a:gd name="connisteX8" fmla="*/ 523240 w 523240"/>
              <a:gd name="connsiteY8" fmla="*/ 331470 h 967740"/>
              <a:gd name="connisteX9" fmla="*/ 383540 w 523240"/>
              <a:gd name="connsiteY9" fmla="*/ 217805 h 967740"/>
              <a:gd name="connisteX10" fmla="*/ 339725 w 523240"/>
              <a:gd name="connsiteY10" fmla="*/ 0 h 9677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523240" h="967740">
                <a:moveTo>
                  <a:pt x="339725" y="0"/>
                </a:moveTo>
                <a:lnTo>
                  <a:pt x="165735" y="104775"/>
                </a:lnTo>
                <a:lnTo>
                  <a:pt x="0" y="226695"/>
                </a:lnTo>
                <a:lnTo>
                  <a:pt x="0" y="453390"/>
                </a:lnTo>
                <a:lnTo>
                  <a:pt x="95885" y="967740"/>
                </a:lnTo>
                <a:lnTo>
                  <a:pt x="200025" y="845820"/>
                </a:lnTo>
                <a:lnTo>
                  <a:pt x="339725" y="540385"/>
                </a:lnTo>
                <a:lnTo>
                  <a:pt x="514350" y="479425"/>
                </a:lnTo>
                <a:lnTo>
                  <a:pt x="523240" y="331470"/>
                </a:lnTo>
                <a:lnTo>
                  <a:pt x="383540" y="217805"/>
                </a:lnTo>
                <a:lnTo>
                  <a:pt x="339725" y="0"/>
                </a:lnTo>
                <a:close/>
              </a:path>
            </a:pathLst>
          </a:cu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364990" y="2931160"/>
            <a:ext cx="640080" cy="3683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印度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0800"/>
            <a:ext cx="7112000" cy="6908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12000" y="0"/>
            <a:ext cx="49403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关于印度的海陆位置</a:t>
            </a:r>
            <a:endParaRPr 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53605" y="1580515"/>
            <a:ext cx="49383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1. 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印度地处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______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（北亚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/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东亚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/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西亚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/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中亚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/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东南亚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/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南亚）。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53605" y="3547745"/>
            <a:ext cx="479869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2. 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印度地处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______</a:t>
            </a:r>
            <a:r>
              <a:rPr 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半岛。</a:t>
            </a:r>
            <a:endParaRPr lang="zh-CN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24645" y="1617980"/>
            <a:ext cx="1407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南亚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45270" y="3547745"/>
            <a:ext cx="1016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印度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53605" y="4947920"/>
            <a:ext cx="47986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3. 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印度是一个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_________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。（沿海国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/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岛国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/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内陆国）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596120" y="4868545"/>
            <a:ext cx="1704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沿海国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  <p:bldP spid="13" grpId="0"/>
      <p:bldP spid="11" grpId="0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0800"/>
            <a:ext cx="7112000" cy="6908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112000" y="0"/>
            <a:ext cx="49403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关于印度的海陆位置</a:t>
            </a:r>
            <a:endParaRPr 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112000" y="829945"/>
            <a:ext cx="493839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3. 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_______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（方向）面与巴基斯坦接壤。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4. 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在东北面与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（国家）、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（国家）、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（国家）接壤。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fontAlgn="auto">
              <a:lnSpc>
                <a:spcPct val="150000"/>
              </a:lnSpc>
            </a:pPr>
            <a:endParaRPr lang="zh-CN" altLang="en-US" sz="2800" b="1" i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65035" y="5316855"/>
            <a:ext cx="4787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此外还有哪些陆上邻国？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32445" y="829945"/>
            <a:ext cx="1224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西北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9080000">
            <a:off x="128905" y="1234440"/>
            <a:ext cx="1718310" cy="78613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357360" y="2740660"/>
            <a:ext cx="1224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中国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65035" y="3422015"/>
            <a:ext cx="1224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不丹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74860" y="3422015"/>
            <a:ext cx="14649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尼泊尔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46475" y="760730"/>
            <a:ext cx="3566160" cy="38036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 rot="1500000">
            <a:off x="2992755" y="1811020"/>
            <a:ext cx="1880870" cy="38036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rot="10380000">
            <a:off x="4885055" y="1811020"/>
            <a:ext cx="1131570" cy="38036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7395210" y="6116320"/>
            <a:ext cx="1224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缅甸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797290" y="6116320"/>
            <a:ext cx="1926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孟加拉国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 rot="10380000">
            <a:off x="4614545" y="2561590"/>
            <a:ext cx="1131570" cy="38036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 rot="10380000">
            <a:off x="6014720" y="2901950"/>
            <a:ext cx="405765" cy="125603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15" grpId="0"/>
      <p:bldP spid="16" grpId="0" bldLvl="0" animBg="1"/>
      <p:bldP spid="17" grpId="0"/>
      <p:bldP spid="18" grpId="0"/>
      <p:bldP spid="19" grpId="0"/>
      <p:bldP spid="20" grpId="0" bldLvl="0" animBg="1"/>
      <p:bldP spid="21" grpId="0" bldLvl="0" animBg="1"/>
      <p:bldP spid="22" grpId="0" bldLvl="0" animBg="1"/>
      <p:bldP spid="23" grpId="0"/>
      <p:bldP spid="24" grpId="0"/>
      <p:bldP spid="10" grpId="0"/>
      <p:bldP spid="25" grpId="0" bldLvl="0" animBg="1"/>
      <p:bldP spid="26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0800"/>
            <a:ext cx="7112000" cy="69088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112000" y="0"/>
            <a:ext cx="49403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关于印度的海陆位置</a:t>
            </a:r>
            <a:endParaRPr 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12000" y="829945"/>
            <a:ext cx="51409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5.  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_______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（方向）面隔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_________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（海峡名称）与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（国家）相望；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在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（方向）面隔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（海峡名称）与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_________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（国家）相望；</a:t>
            </a:r>
            <a:endParaRPr lang="zh-CN" altLang="en-US" sz="2800" b="1" i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37830" y="829945"/>
            <a:ext cx="1224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西南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37070" y="1469390"/>
            <a:ext cx="2029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八度海峡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12000" y="2108835"/>
            <a:ext cx="20294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马尔代夫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2" name="矩形 31"/>
          <p:cNvSpPr/>
          <p:nvPr/>
        </p:nvSpPr>
        <p:spPr>
          <a:xfrm rot="16200000">
            <a:off x="1187450" y="6285230"/>
            <a:ext cx="655320" cy="49085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739380" y="2748280"/>
            <a:ext cx="1224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东南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37070" y="3387725"/>
            <a:ext cx="2055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保克海峡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12000" y="4027170"/>
            <a:ext cx="2055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</a:rPr>
              <a:t>斯里兰卡</a:t>
            </a:r>
            <a:endParaRPr lang="zh-CN" altLang="en-US" sz="2800" b="1">
              <a:solidFill>
                <a:srgbClr val="FFFF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7" name="矩形 36"/>
          <p:cNvSpPr/>
          <p:nvPr/>
        </p:nvSpPr>
        <p:spPr>
          <a:xfrm rot="16200000">
            <a:off x="3432175" y="5971540"/>
            <a:ext cx="239395" cy="7035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534910" y="5306060"/>
            <a:ext cx="40938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B0F0"/>
                </a:solidFill>
                <a:latin typeface="华文行楷" panose="02010800040101010101" charset="-122"/>
                <a:ea typeface="华文行楷" panose="02010800040101010101" charset="-122"/>
              </a:rPr>
              <a:t>此外还有哪些海洋、海湾？</a:t>
            </a:r>
            <a:endParaRPr lang="zh-CN" altLang="en-US" sz="2800" b="1">
              <a:solidFill>
                <a:srgbClr val="00B0F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839210" y="4610735"/>
            <a:ext cx="1926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</a:rPr>
              <a:t>孟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altLang="en-US" sz="2800" b="1">
                <a:solidFill>
                  <a:srgbClr val="002060"/>
                </a:solidFill>
              </a:rPr>
              <a:t>加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altLang="en-US" sz="2800" b="1">
                <a:solidFill>
                  <a:srgbClr val="002060"/>
                </a:solidFill>
              </a:rPr>
              <a:t>拉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altLang="en-US" sz="2800" b="1">
                <a:solidFill>
                  <a:srgbClr val="002060"/>
                </a:solidFill>
              </a:rPr>
              <a:t>湾</a:t>
            </a:r>
            <a:endParaRPr lang="zh-CN" altLang="en-US" sz="2800" b="1">
              <a:solidFill>
                <a:srgbClr val="00206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903980" y="6336665"/>
            <a:ext cx="1926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solidFill>
                  <a:srgbClr val="002060"/>
                </a:solidFill>
              </a:rPr>
              <a:t>印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sz="2800" b="1">
                <a:solidFill>
                  <a:srgbClr val="002060"/>
                </a:solidFill>
              </a:rPr>
              <a:t>度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sz="2800" b="1">
                <a:solidFill>
                  <a:srgbClr val="002060"/>
                </a:solidFill>
              </a:rPr>
              <a:t>洋</a:t>
            </a:r>
            <a:endParaRPr lang="zh-CN" sz="2800" b="1">
              <a:solidFill>
                <a:srgbClr val="00206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45530" y="4747895"/>
            <a:ext cx="52387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solidFill>
                  <a:srgbClr val="002060"/>
                </a:solidFill>
              </a:rPr>
              <a:t>安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sz="2800" b="1">
                <a:solidFill>
                  <a:srgbClr val="002060"/>
                </a:solidFill>
              </a:rPr>
              <a:t>达曼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sz="2800" b="1">
                <a:solidFill>
                  <a:srgbClr val="002060"/>
                </a:solidFill>
              </a:rPr>
              <a:t>海</a:t>
            </a:r>
            <a:endParaRPr lang="zh-CN" sz="2800" b="1">
              <a:solidFill>
                <a:srgbClr val="00206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0" y="4531360"/>
            <a:ext cx="1926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solidFill>
                  <a:srgbClr val="002060"/>
                </a:solidFill>
              </a:rPr>
              <a:t>阿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sz="2800" b="1">
                <a:solidFill>
                  <a:srgbClr val="002060"/>
                </a:solidFill>
              </a:rPr>
              <a:t>拉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sz="2800" b="1">
                <a:solidFill>
                  <a:srgbClr val="002060"/>
                </a:solidFill>
              </a:rPr>
              <a:t>伯</a:t>
            </a:r>
            <a:r>
              <a:rPr lang="en-US" altLang="zh-CN" sz="2800" b="1">
                <a:solidFill>
                  <a:srgbClr val="002060"/>
                </a:solidFill>
              </a:rPr>
              <a:t> </a:t>
            </a:r>
            <a:r>
              <a:rPr lang="zh-CN" sz="2800" b="1">
                <a:solidFill>
                  <a:srgbClr val="002060"/>
                </a:solidFill>
              </a:rPr>
              <a:t>海</a:t>
            </a:r>
            <a:endParaRPr lang="zh-CN" sz="2800" b="1">
              <a:solidFill>
                <a:srgbClr val="00206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29" grpId="1"/>
      <p:bldP spid="30" grpId="1"/>
      <p:bldP spid="31" grpId="1"/>
      <p:bldP spid="32" grpId="0" bldLvl="0" animBg="1"/>
      <p:bldP spid="33" grpId="1"/>
      <p:bldP spid="34" grpId="1"/>
      <p:bldP spid="35" grpId="1"/>
      <p:bldP spid="37" grpId="0" bldLvl="0" animBg="1"/>
      <p:bldP spid="38" grpId="0"/>
      <p:bldP spid="42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0800"/>
            <a:ext cx="7112000" cy="6908800"/>
          </a:xfrm>
          <a:prstGeom prst="rect">
            <a:avLst/>
          </a:prstGeom>
        </p:spPr>
      </p:pic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7460615" y="155575"/>
            <a:ext cx="4522470" cy="4522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任意多边形 2"/>
          <p:cNvSpPr/>
          <p:nvPr/>
        </p:nvSpPr>
        <p:spPr>
          <a:xfrm>
            <a:off x="36195" y="3448685"/>
            <a:ext cx="7025005" cy="325120"/>
          </a:xfrm>
          <a:custGeom>
            <a:avLst/>
            <a:gdLst>
              <a:gd name="connisteX0" fmla="*/ 0 w 7025005"/>
              <a:gd name="connsiteY0" fmla="*/ 139065 h 325214"/>
              <a:gd name="connisteX1" fmla="*/ 822325 w 7025005"/>
              <a:gd name="connsiteY1" fmla="*/ 231140 h 325214"/>
              <a:gd name="connisteX2" fmla="*/ 2264410 w 7025005"/>
              <a:gd name="connsiteY2" fmla="*/ 314325 h 325214"/>
              <a:gd name="connisteX3" fmla="*/ 3780790 w 7025005"/>
              <a:gd name="connsiteY3" fmla="*/ 305435 h 325214"/>
              <a:gd name="connisteX4" fmla="*/ 5758815 w 7025005"/>
              <a:gd name="connsiteY4" fmla="*/ 185420 h 325214"/>
              <a:gd name="connisteX5" fmla="*/ 7025005 w 7025005"/>
              <a:gd name="connsiteY5" fmla="*/ 0 h 32521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025005" h="325214">
                <a:moveTo>
                  <a:pt x="0" y="139065"/>
                </a:moveTo>
                <a:cubicBezTo>
                  <a:pt x="135890" y="155575"/>
                  <a:pt x="369570" y="196215"/>
                  <a:pt x="822325" y="231140"/>
                </a:cubicBezTo>
                <a:cubicBezTo>
                  <a:pt x="1275080" y="266065"/>
                  <a:pt x="1672590" y="299720"/>
                  <a:pt x="2264410" y="314325"/>
                </a:cubicBezTo>
                <a:cubicBezTo>
                  <a:pt x="2856230" y="328930"/>
                  <a:pt x="3081655" y="331470"/>
                  <a:pt x="3780790" y="305435"/>
                </a:cubicBezTo>
                <a:cubicBezTo>
                  <a:pt x="4479925" y="279400"/>
                  <a:pt x="5109845" y="246380"/>
                  <a:pt x="5758815" y="185420"/>
                </a:cubicBezTo>
                <a:cubicBezTo>
                  <a:pt x="6407785" y="124460"/>
                  <a:pt x="6811010" y="34925"/>
                  <a:pt x="7025005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0" y="1264920"/>
            <a:ext cx="7025005" cy="325120"/>
          </a:xfrm>
          <a:custGeom>
            <a:avLst/>
            <a:gdLst>
              <a:gd name="connisteX0" fmla="*/ 0 w 7025005"/>
              <a:gd name="connsiteY0" fmla="*/ 139065 h 325214"/>
              <a:gd name="connisteX1" fmla="*/ 822325 w 7025005"/>
              <a:gd name="connsiteY1" fmla="*/ 231140 h 325214"/>
              <a:gd name="connisteX2" fmla="*/ 2264410 w 7025005"/>
              <a:gd name="connsiteY2" fmla="*/ 314325 h 325214"/>
              <a:gd name="connisteX3" fmla="*/ 3780790 w 7025005"/>
              <a:gd name="connsiteY3" fmla="*/ 305435 h 325214"/>
              <a:gd name="connisteX4" fmla="*/ 5758815 w 7025005"/>
              <a:gd name="connsiteY4" fmla="*/ 185420 h 325214"/>
              <a:gd name="connisteX5" fmla="*/ 7025005 w 7025005"/>
              <a:gd name="connsiteY5" fmla="*/ 0 h 32521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025005" h="325214">
                <a:moveTo>
                  <a:pt x="0" y="139065"/>
                </a:moveTo>
                <a:cubicBezTo>
                  <a:pt x="135890" y="155575"/>
                  <a:pt x="369570" y="196215"/>
                  <a:pt x="822325" y="231140"/>
                </a:cubicBezTo>
                <a:cubicBezTo>
                  <a:pt x="1275080" y="266065"/>
                  <a:pt x="1672590" y="299720"/>
                  <a:pt x="2264410" y="314325"/>
                </a:cubicBezTo>
                <a:cubicBezTo>
                  <a:pt x="2856230" y="328930"/>
                  <a:pt x="3081655" y="331470"/>
                  <a:pt x="3780790" y="305435"/>
                </a:cubicBezTo>
                <a:cubicBezTo>
                  <a:pt x="4479925" y="279400"/>
                  <a:pt x="5109845" y="246380"/>
                  <a:pt x="5758815" y="185420"/>
                </a:cubicBezTo>
                <a:cubicBezTo>
                  <a:pt x="6407785" y="124460"/>
                  <a:pt x="6811010" y="34925"/>
                  <a:pt x="7025005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86995" y="5632450"/>
            <a:ext cx="7025005" cy="325120"/>
          </a:xfrm>
          <a:custGeom>
            <a:avLst/>
            <a:gdLst>
              <a:gd name="connisteX0" fmla="*/ 0 w 7025005"/>
              <a:gd name="connsiteY0" fmla="*/ 139065 h 325214"/>
              <a:gd name="connisteX1" fmla="*/ 822325 w 7025005"/>
              <a:gd name="connsiteY1" fmla="*/ 231140 h 325214"/>
              <a:gd name="connisteX2" fmla="*/ 2264410 w 7025005"/>
              <a:gd name="connsiteY2" fmla="*/ 314325 h 325214"/>
              <a:gd name="connisteX3" fmla="*/ 3780790 w 7025005"/>
              <a:gd name="connsiteY3" fmla="*/ 305435 h 325214"/>
              <a:gd name="connisteX4" fmla="*/ 5758815 w 7025005"/>
              <a:gd name="connsiteY4" fmla="*/ 185420 h 325214"/>
              <a:gd name="connisteX5" fmla="*/ 7025005 w 7025005"/>
              <a:gd name="connsiteY5" fmla="*/ 0 h 32521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025005" h="325214">
                <a:moveTo>
                  <a:pt x="0" y="139065"/>
                </a:moveTo>
                <a:cubicBezTo>
                  <a:pt x="135890" y="155575"/>
                  <a:pt x="369570" y="196215"/>
                  <a:pt x="822325" y="231140"/>
                </a:cubicBezTo>
                <a:cubicBezTo>
                  <a:pt x="1275080" y="266065"/>
                  <a:pt x="1672590" y="299720"/>
                  <a:pt x="2264410" y="314325"/>
                </a:cubicBezTo>
                <a:cubicBezTo>
                  <a:pt x="2856230" y="328930"/>
                  <a:pt x="3081655" y="331470"/>
                  <a:pt x="3780790" y="305435"/>
                </a:cubicBezTo>
                <a:cubicBezTo>
                  <a:pt x="4479925" y="279400"/>
                  <a:pt x="5109845" y="246380"/>
                  <a:pt x="5758815" y="185420"/>
                </a:cubicBezTo>
                <a:cubicBezTo>
                  <a:pt x="6407785" y="124460"/>
                  <a:pt x="6811010" y="34925"/>
                  <a:pt x="7025005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0" y="2704465"/>
            <a:ext cx="7025005" cy="325120"/>
          </a:xfrm>
          <a:custGeom>
            <a:avLst/>
            <a:gdLst>
              <a:gd name="connisteX0" fmla="*/ 0 w 7025005"/>
              <a:gd name="connsiteY0" fmla="*/ 139065 h 325214"/>
              <a:gd name="connisteX1" fmla="*/ 822325 w 7025005"/>
              <a:gd name="connsiteY1" fmla="*/ 231140 h 325214"/>
              <a:gd name="connisteX2" fmla="*/ 2264410 w 7025005"/>
              <a:gd name="connsiteY2" fmla="*/ 314325 h 325214"/>
              <a:gd name="connisteX3" fmla="*/ 3780790 w 7025005"/>
              <a:gd name="connsiteY3" fmla="*/ 305435 h 325214"/>
              <a:gd name="connisteX4" fmla="*/ 5758815 w 7025005"/>
              <a:gd name="connsiteY4" fmla="*/ 185420 h 325214"/>
              <a:gd name="connisteX5" fmla="*/ 7025005 w 7025005"/>
              <a:gd name="connsiteY5" fmla="*/ 0 h 32521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7025005" h="325214">
                <a:moveTo>
                  <a:pt x="0" y="139065"/>
                </a:moveTo>
                <a:cubicBezTo>
                  <a:pt x="135890" y="155575"/>
                  <a:pt x="369570" y="196215"/>
                  <a:pt x="822325" y="231140"/>
                </a:cubicBezTo>
                <a:cubicBezTo>
                  <a:pt x="1275080" y="266065"/>
                  <a:pt x="1672590" y="299720"/>
                  <a:pt x="2264410" y="314325"/>
                </a:cubicBezTo>
                <a:cubicBezTo>
                  <a:pt x="2856230" y="328930"/>
                  <a:pt x="3081655" y="331470"/>
                  <a:pt x="3780790" y="305435"/>
                </a:cubicBezTo>
                <a:cubicBezTo>
                  <a:pt x="4479925" y="279400"/>
                  <a:pt x="5109845" y="246380"/>
                  <a:pt x="5758815" y="185420"/>
                </a:cubicBezTo>
                <a:cubicBezTo>
                  <a:pt x="6407785" y="124460"/>
                  <a:pt x="6811010" y="34925"/>
                  <a:pt x="7025005" y="0"/>
                </a:cubicBezTo>
              </a:path>
            </a:pathLst>
          </a:custGeom>
          <a:noFill/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118860" y="1395730"/>
            <a:ext cx="942340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69660" y="3593465"/>
            <a:ext cx="942340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69660" y="5791200"/>
            <a:ext cx="942340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169660" y="2186305"/>
            <a:ext cx="1402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北回归线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51700" y="5320030"/>
            <a:ext cx="49403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印度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热带</a:t>
            </a:r>
            <a:r>
              <a:rPr 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范围广</a:t>
            </a:r>
            <a:endParaRPr lang="zh-CN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932180" y="2949575"/>
            <a:ext cx="4168140" cy="3302000"/>
          </a:xfrm>
          <a:custGeom>
            <a:avLst/>
            <a:gdLst>
              <a:gd name="connisteX0" fmla="*/ 0 w 3623310"/>
              <a:gd name="connsiteY0" fmla="*/ 0 h 3022600"/>
              <a:gd name="connisteX1" fmla="*/ 1626870 w 3623310"/>
              <a:gd name="connsiteY1" fmla="*/ 55880 h 3022600"/>
              <a:gd name="connisteX2" fmla="*/ 3456940 w 3623310"/>
              <a:gd name="connsiteY2" fmla="*/ 27940 h 3022600"/>
              <a:gd name="connisteX3" fmla="*/ 3623310 w 3623310"/>
              <a:gd name="connsiteY3" fmla="*/ 2921000 h 3022600"/>
              <a:gd name="connisteX4" fmla="*/ 2264410 w 3623310"/>
              <a:gd name="connsiteY4" fmla="*/ 2976880 h 3022600"/>
              <a:gd name="connisteX5" fmla="*/ 554355 w 3623310"/>
              <a:gd name="connsiteY5" fmla="*/ 3022600 h 3022600"/>
              <a:gd name="connisteX6" fmla="*/ 73660 w 3623310"/>
              <a:gd name="connsiteY6" fmla="*/ 2995295 h 3022600"/>
              <a:gd name="connisteX7" fmla="*/ 46355 w 3623310"/>
              <a:gd name="connsiteY7" fmla="*/ 18415 h 3022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3623310" h="3022600">
                <a:moveTo>
                  <a:pt x="0" y="0"/>
                </a:moveTo>
                <a:lnTo>
                  <a:pt x="1626870" y="55880"/>
                </a:lnTo>
                <a:lnTo>
                  <a:pt x="3456940" y="27940"/>
                </a:lnTo>
                <a:lnTo>
                  <a:pt x="3623310" y="2921000"/>
                </a:lnTo>
                <a:lnTo>
                  <a:pt x="2264410" y="2976880"/>
                </a:lnTo>
                <a:lnTo>
                  <a:pt x="554355" y="3022600"/>
                </a:lnTo>
                <a:lnTo>
                  <a:pt x="73660" y="2995295"/>
                </a:lnTo>
                <a:lnTo>
                  <a:pt x="46355" y="18415"/>
                </a:lnTo>
              </a:path>
            </a:pathLst>
          </a:custGeom>
          <a:noFill/>
          <a:ln w="5715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39290" y="4669155"/>
            <a:ext cx="2048510" cy="6451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热</a:t>
            </a:r>
            <a:r>
              <a:rPr lang="en-US" altLang="zh-CN" sz="3600">
                <a:latin typeface="华文行楷" panose="02010800040101010101" charset="-122"/>
                <a:ea typeface="华文行楷" panose="02010800040101010101" charset="-122"/>
              </a:rPr>
              <a:t> </a:t>
            </a:r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带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5" grpId="0" animBg="1"/>
      <p:bldP spid="9" grpId="0" animBg="1"/>
      <p:bldP spid="10" grpId="0" bldLvl="0" animBg="1"/>
      <p:bldP spid="6" grpId="0" animBg="1"/>
      <p:bldP spid="12" grpId="0"/>
      <p:bldP spid="13" grpId="0" animBg="1"/>
      <p:bldP spid="1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361315" y="651510"/>
            <a:ext cx="5013325" cy="5554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5856605" y="202565"/>
            <a:ext cx="6080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一个印度六口之家的一天</a:t>
            </a:r>
            <a:endParaRPr lang="zh-CN" altLang="en-US" sz="2800" b="1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601970" y="797560"/>
          <a:ext cx="6590030" cy="442404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960245"/>
                <a:gridCol w="4629785"/>
              </a:tblGrid>
              <a:tr h="7334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时间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安排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7321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7:00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起床、洗漱、吃早饭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2225040">
                <a:tc>
                  <a:txBody>
                    <a:bodyPr/>
                    <a:p>
                      <a:pPr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400"/>
                        <a:t>8:00</a:t>
                      </a:r>
                      <a:endParaRPr lang="en-US" altLang="zh-CN" sz="2400"/>
                    </a:p>
                    <a:p>
                      <a:pPr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400"/>
                        <a:t>—</a:t>
                      </a:r>
                      <a:endParaRPr lang="en-US" altLang="zh-CN" sz="2400"/>
                    </a:p>
                    <a:p>
                      <a:pPr algn="ctr" fontAlgn="auto">
                        <a:lnSpc>
                          <a:spcPct val="125000"/>
                        </a:lnSpc>
                        <a:buNone/>
                      </a:pPr>
                      <a:r>
                        <a:rPr lang="en-US" altLang="zh-CN" sz="2400"/>
                        <a:t>17:00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457200" indent="-457200" algn="l" fontAlgn="auto">
                        <a:lnSpc>
                          <a:spcPct val="125000"/>
                        </a:lnSpc>
                        <a:buFont typeface="Wingdings" panose="05000000000000000000" charset="0"/>
                        <a:buChar char="l"/>
                      </a:pPr>
                      <a:r>
                        <a:rPr lang="zh-CN" altLang="en-US" sz="2400"/>
                        <a:t>四位老人在家务农</a:t>
                      </a:r>
                      <a:endParaRPr lang="zh-CN" altLang="en-US" sz="2400"/>
                    </a:p>
                    <a:p>
                      <a:pPr marL="457200" indent="-457200" algn="l" fontAlgn="auto">
                        <a:lnSpc>
                          <a:spcPct val="125000"/>
                        </a:lnSpc>
                        <a:buFont typeface="Wingdings" panose="05000000000000000000" charset="0"/>
                        <a:buChar char="l"/>
                      </a:pPr>
                      <a:r>
                        <a:rPr lang="zh-CN" altLang="en-US" sz="2400"/>
                        <a:t>新婚妻子纺织厂上班</a:t>
                      </a:r>
                      <a:endParaRPr lang="zh-CN" altLang="en-US" sz="2400"/>
                    </a:p>
                    <a:p>
                      <a:pPr marL="457200" indent="-457200" algn="l" fontAlgn="auto">
                        <a:lnSpc>
                          <a:spcPct val="125000"/>
                        </a:lnSpc>
                        <a:buFont typeface="Wingdings" panose="05000000000000000000" charset="0"/>
                        <a:buChar char="l"/>
                      </a:pPr>
                      <a:r>
                        <a:rPr lang="zh-CN" altLang="en-US" sz="2400"/>
                        <a:t>新婚丈夫软件公司上班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7334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18:00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为明天的婚礼做准备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261745" y="6231255"/>
            <a:ext cx="10930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让我们一起跟随这个六口之家走进印度这个神秘的国度吧！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53025" y="5465445"/>
            <a:ext cx="71996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猜猜这一家人住在印度的哪座城市？</a:t>
            </a:r>
            <a:endParaRPr lang="zh-CN" altLang="en-US" sz="2800" b="1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200025"/>
            <a:ext cx="5162550" cy="645795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40970" y="5651500"/>
            <a:ext cx="1659890" cy="3517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57315" y="0"/>
            <a:ext cx="49403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印度地处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热带季风气候区</a:t>
            </a:r>
            <a:endParaRPr 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5238115" y="1727835"/>
          <a:ext cx="6878955" cy="27762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92985"/>
                <a:gridCol w="2292985"/>
                <a:gridCol w="2292985"/>
              </a:tblGrid>
              <a:tr h="65659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上海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孟买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7016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最高月均温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26.8℃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29.4℃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7080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最低月均温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3.7℃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22.3℃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709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年均温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18.5℃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27.4℃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9" name="椭圆 8"/>
          <p:cNvSpPr/>
          <p:nvPr/>
        </p:nvSpPr>
        <p:spPr>
          <a:xfrm>
            <a:off x="1690370" y="3954780"/>
            <a:ext cx="175260" cy="1752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49675" y="3028315"/>
            <a:ext cx="175260" cy="1752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50290" y="3586480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002060"/>
                </a:solidFill>
              </a:rPr>
              <a:t>孟买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24935" y="291655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002060"/>
                </a:solidFill>
              </a:rPr>
              <a:t>上海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8115" y="727075"/>
            <a:ext cx="15208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气温：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30135" y="5133975"/>
            <a:ext cx="2752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孟买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全年高温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  <p:bldP spid="9" grpId="0" animBg="1"/>
      <p:bldP spid="11" grpId="0"/>
      <p:bldP spid="13" grpId="0"/>
      <p:bldP spid="10" grpId="0" animBg="1"/>
      <p:bldP spid="14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65" y="200025"/>
            <a:ext cx="5162550" cy="645795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40970" y="5651500"/>
            <a:ext cx="1659890" cy="35179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457315" y="0"/>
            <a:ext cx="49403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印度地处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热带季风气候区</a:t>
            </a:r>
            <a:endParaRPr 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2"/>
            </p:custDataLst>
          </p:nvPr>
        </p:nvGraphicFramePr>
        <p:xfrm>
          <a:off x="5236845" y="1640205"/>
          <a:ext cx="6955155" cy="27901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318385"/>
                <a:gridCol w="2318385"/>
                <a:gridCol w="2318385"/>
              </a:tblGrid>
              <a:tr h="59626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上海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孟买</a:t>
                      </a:r>
                      <a:endParaRPr lang="zh-CN" altLang="en-US" sz="2800"/>
                    </a:p>
                  </a:txBody>
                  <a:tcPr anchor="ctr" anchorCtr="0"/>
                </a:tc>
              </a:tr>
              <a:tr h="7613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最大月降水量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169mm</a:t>
                      </a:r>
                      <a:endParaRPr lang="en-US" altLang="zh-CN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560mm</a:t>
                      </a:r>
                      <a:endParaRPr lang="en-US" altLang="zh-CN" sz="2800"/>
                    </a:p>
                  </a:txBody>
                  <a:tcPr anchor="ctr" anchorCtr="0"/>
                </a:tc>
              </a:tr>
              <a:tr h="6604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最小月降水量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38mm</a:t>
                      </a:r>
                      <a:endParaRPr lang="en-US" altLang="zh-CN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5mm</a:t>
                      </a:r>
                      <a:endParaRPr lang="en-US" altLang="zh-CN" sz="2800"/>
                    </a:p>
                  </a:txBody>
                  <a:tcPr anchor="ctr" anchorCtr="0"/>
                </a:tc>
              </a:tr>
              <a:tr h="7721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年降水总量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1150mm</a:t>
                      </a:r>
                      <a:endParaRPr lang="en-US" altLang="zh-CN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2120mm</a:t>
                      </a:r>
                      <a:endParaRPr lang="en-US" altLang="zh-CN" sz="28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9" name="椭圆 8"/>
          <p:cNvSpPr/>
          <p:nvPr/>
        </p:nvSpPr>
        <p:spPr>
          <a:xfrm>
            <a:off x="1690370" y="3954780"/>
            <a:ext cx="175260" cy="1752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3749675" y="3028315"/>
            <a:ext cx="175260" cy="1752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50290" y="3586480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002060"/>
                </a:solidFill>
              </a:rPr>
              <a:t>孟买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924935" y="291655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002060"/>
                </a:solidFill>
              </a:rPr>
              <a:t>上海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384165" y="718185"/>
            <a:ext cx="60134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降水：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38750" y="4599940"/>
            <a:ext cx="695261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孟买有明显的的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旱季和雨季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，但年降水量大。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 flipH="1">
            <a:off x="7157085" y="948690"/>
            <a:ext cx="4337685" cy="4603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上海和孟买的降水量有何差异？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78220" y="5651500"/>
            <a:ext cx="5516880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/>
              <a:t>印度气候决定了其</a:t>
            </a:r>
            <a:r>
              <a:rPr lang="zh-CN" altLang="en-US" sz="2800" b="1">
                <a:solidFill>
                  <a:srgbClr val="FF0000"/>
                </a:solidFill>
              </a:rPr>
              <a:t>水热资源丰富</a:t>
            </a:r>
            <a:r>
              <a:rPr lang="zh-CN" altLang="en-US" sz="2800" b="1">
                <a:solidFill>
                  <a:schemeClr val="tx1"/>
                </a:solidFill>
              </a:rPr>
              <a:t>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pic>
        <p:nvPicPr>
          <p:cNvPr id="2050" name="Picture 2" descr="https://timgsa.baidu.com/timg?image&amp;quality=80&amp;size=b9999_10000&amp;sec=1602523453485&amp;di=2cd3482623f0de39344b80c52a8ef21b&amp;imgtype=0&amp;src=http%3A%2F%2Fnm.offcn.com%2Fdl%2F2019%2F0717%2F20190717053751431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" t="5383" r="56662" b="3334"/>
          <a:stretch>
            <a:fillRect/>
          </a:stretch>
        </p:blipFill>
        <p:spPr bwMode="auto">
          <a:xfrm>
            <a:off x="417830" y="444500"/>
            <a:ext cx="4500880" cy="275907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timgsa.baidu.com/timg?image&amp;quality=80&amp;size=b9999_10000&amp;sec=1602523453485&amp;di=2cd3482623f0de39344b80c52a8ef21b&amp;imgtype=0&amp;src=http%3A%2F%2Fnm.offcn.com%2Fdl%2F2019%2F0717%2F20190717053751431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34" t="6016" r="10921" b="6761"/>
          <a:stretch>
            <a:fillRect/>
          </a:stretch>
        </p:blipFill>
        <p:spPr bwMode="auto">
          <a:xfrm>
            <a:off x="406400" y="3516630"/>
            <a:ext cx="4524375" cy="265112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bldLvl="0" animBg="1"/>
      <p:bldP spid="14" grpId="0"/>
      <p:bldP spid="3" grpId="0" bldLvl="0" animBg="1"/>
      <p:bldP spid="16" grpId="0"/>
      <p:bldP spid="6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7160" y="108585"/>
            <a:ext cx="6835775" cy="664083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49860" y="108585"/>
            <a:ext cx="4094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请说出印度主要的地形区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9860" y="1104900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山地：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9860" y="250380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平原：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9860" y="3539490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高原：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75080" y="688975"/>
            <a:ext cx="410146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喜马拉雅山脉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西高止山脉、东高止山脉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356360" y="2315845"/>
            <a:ext cx="374523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恒河平原、印度河平原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56360" y="3333750"/>
            <a:ext cx="160782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德干平原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 rot="20640000">
            <a:off x="7446645" y="33020"/>
            <a:ext cx="3004820" cy="2974340"/>
            <a:chOff x="10752" y="-2052"/>
            <a:chExt cx="4732" cy="4684"/>
          </a:xfrm>
        </p:grpSpPr>
        <p:sp>
          <p:nvSpPr>
            <p:cNvPr id="26" name="任意多边形 25"/>
            <p:cNvSpPr/>
            <p:nvPr/>
          </p:nvSpPr>
          <p:spPr>
            <a:xfrm>
              <a:off x="10752" y="-20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10952" y="-18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11152" y="-16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11352" y="-14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11552" y="-12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11752" y="-10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11952" y="-8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12152" y="-6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12352" y="-4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12552" y="-2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12752" y="-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12952" y="1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任意多边形 37"/>
            <p:cNvSpPr/>
            <p:nvPr/>
          </p:nvSpPr>
          <p:spPr>
            <a:xfrm>
              <a:off x="13152" y="3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13352" y="5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13552" y="7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13752" y="9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13952" y="11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任意多边形 42"/>
            <p:cNvSpPr/>
            <p:nvPr/>
          </p:nvSpPr>
          <p:spPr>
            <a:xfrm>
              <a:off x="14152" y="13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4" name="任意多边形 43"/>
            <p:cNvSpPr/>
            <p:nvPr/>
          </p:nvSpPr>
          <p:spPr>
            <a:xfrm>
              <a:off x="14352" y="15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4552" y="17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14752" y="19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 rot="1500000">
            <a:off x="6330950" y="3650615"/>
            <a:ext cx="1603375" cy="2066290"/>
            <a:chOff x="10752" y="-2052"/>
            <a:chExt cx="4732" cy="4684"/>
          </a:xfrm>
        </p:grpSpPr>
        <p:sp>
          <p:nvSpPr>
            <p:cNvPr id="49" name="任意多边形 48"/>
            <p:cNvSpPr/>
            <p:nvPr/>
          </p:nvSpPr>
          <p:spPr>
            <a:xfrm>
              <a:off x="10752" y="-20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10952" y="-18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11152" y="-16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11352" y="-14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11552" y="-12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1752" y="-10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11952" y="-8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12152" y="-6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2352" y="-4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2552" y="-2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12752" y="-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12952" y="1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13152" y="3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13352" y="5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13552" y="7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13752" y="9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13952" y="11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14152" y="13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14352" y="15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14552" y="17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14752" y="19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 rot="3840000">
            <a:off x="7798435" y="3632200"/>
            <a:ext cx="1603375" cy="2066290"/>
            <a:chOff x="10752" y="-2052"/>
            <a:chExt cx="4732" cy="4684"/>
          </a:xfrm>
        </p:grpSpPr>
        <p:sp>
          <p:nvSpPr>
            <p:cNvPr id="71" name="任意多边形 70"/>
            <p:cNvSpPr/>
            <p:nvPr/>
          </p:nvSpPr>
          <p:spPr>
            <a:xfrm>
              <a:off x="10752" y="-20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10952" y="-18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11152" y="-16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11352" y="-14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11552" y="-12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任意多边形 75"/>
            <p:cNvSpPr/>
            <p:nvPr/>
          </p:nvSpPr>
          <p:spPr>
            <a:xfrm>
              <a:off x="11752" y="-10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11952" y="-8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12152" y="-6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12352" y="-4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2552" y="-2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12752" y="-52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12952" y="1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13152" y="3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13352" y="5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13552" y="7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13752" y="9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13952" y="11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14152" y="13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14352" y="15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14552" y="17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14752" y="1948"/>
              <a:ext cx="732" cy="685"/>
            </a:xfrm>
            <a:custGeom>
              <a:avLst/>
              <a:gdLst>
                <a:gd name="connisteX0" fmla="*/ 473730 w 621685"/>
                <a:gd name="connsiteY0" fmla="*/ 0 h 537553"/>
                <a:gd name="connisteX1" fmla="*/ 1925 w 621685"/>
                <a:gd name="connsiteY1" fmla="*/ 535940 h 537553"/>
                <a:gd name="connisteX2" fmla="*/ 344190 w 621685"/>
                <a:gd name="connsiteY2" fmla="*/ 147955 h 537553"/>
                <a:gd name="connisteX3" fmla="*/ 621685 w 621685"/>
                <a:gd name="connsiteY3" fmla="*/ 415925 h 53755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621685" h="537554">
                  <a:moveTo>
                    <a:pt x="473730" y="0"/>
                  </a:moveTo>
                  <a:cubicBezTo>
                    <a:pt x="372765" y="114935"/>
                    <a:pt x="27960" y="506095"/>
                    <a:pt x="1925" y="535940"/>
                  </a:cubicBezTo>
                  <a:cubicBezTo>
                    <a:pt x="-24110" y="565785"/>
                    <a:pt x="220365" y="172085"/>
                    <a:pt x="344190" y="147955"/>
                  </a:cubicBezTo>
                  <a:cubicBezTo>
                    <a:pt x="468015" y="123825"/>
                    <a:pt x="572790" y="354330"/>
                    <a:pt x="621685" y="415925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3754120" y="836295"/>
            <a:ext cx="125158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</a:rPr>
              <a:t>高海拔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5376545" y="1508760"/>
            <a:ext cx="125158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</a:rPr>
              <a:t>低海拔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94" name="流程图: 联系 93"/>
          <p:cNvSpPr/>
          <p:nvPr/>
        </p:nvSpPr>
        <p:spPr>
          <a:xfrm rot="1020000">
            <a:off x="7903210" y="2096135"/>
            <a:ext cx="2421255" cy="780415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7366000" y="3229610"/>
            <a:ext cx="527050" cy="260667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 flipH="1">
            <a:off x="762635" y="4387850"/>
            <a:ext cx="3833495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0070C0"/>
                </a:solidFill>
              </a:rPr>
              <a:t>印度的地形有何特点？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190500" y="5363210"/>
            <a:ext cx="4815205" cy="9531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/>
              <a:t>印度地形以</a:t>
            </a:r>
            <a:r>
              <a:rPr lang="zh-CN" altLang="en-US" sz="2800" b="1">
                <a:solidFill>
                  <a:srgbClr val="FF0000"/>
                </a:solidFill>
              </a:rPr>
              <a:t>平原和低缓的高原</a:t>
            </a:r>
            <a:r>
              <a:rPr lang="zh-CN" altLang="en-US" sz="2800" b="1"/>
              <a:t>为主。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92" grpId="0" bldLvl="0" animBg="1"/>
      <p:bldP spid="93" grpId="0" bldLvl="0" animBg="1"/>
      <p:bldP spid="24" grpId="0"/>
      <p:bldP spid="94" grpId="0" animBg="1"/>
      <p:bldP spid="25" grpId="0"/>
      <p:bldP spid="95" grpId="0" animBg="1"/>
      <p:bldP spid="96" grpId="0" bldLvl="0" animBg="1"/>
      <p:bldP spid="97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9" name="图片 10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215765" cy="2736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2"/>
          <a:stretch>
            <a:fillRect/>
          </a:stretch>
        </p:blipFill>
        <p:spPr>
          <a:xfrm>
            <a:off x="4215765" y="0"/>
            <a:ext cx="4018280" cy="2736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3"/>
          <a:stretch>
            <a:fillRect/>
          </a:stretch>
        </p:blipFill>
        <p:spPr>
          <a:xfrm>
            <a:off x="8234045" y="0"/>
            <a:ext cx="3932555" cy="273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/>
        </p:nvSpPr>
        <p:spPr>
          <a:xfrm>
            <a:off x="471170" y="3133090"/>
            <a:ext cx="933450" cy="5918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/>
              <a:t>地形</a:t>
            </a:r>
            <a:endParaRPr lang="zh-CN" altLang="en-US" sz="2800" b="1"/>
          </a:p>
        </p:txBody>
      </p:sp>
      <p:sp>
        <p:nvSpPr>
          <p:cNvPr id="5" name="矩形 4"/>
          <p:cNvSpPr/>
          <p:nvPr/>
        </p:nvSpPr>
        <p:spPr>
          <a:xfrm>
            <a:off x="471170" y="4121150"/>
            <a:ext cx="933450" cy="5918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/>
              <a:t>气候</a:t>
            </a:r>
            <a:endParaRPr lang="zh-CN" altLang="en-US" sz="2800" b="1"/>
          </a:p>
        </p:txBody>
      </p:sp>
      <p:sp>
        <p:nvSpPr>
          <p:cNvPr id="6" name="矩形 5"/>
          <p:cNvSpPr/>
          <p:nvPr/>
        </p:nvSpPr>
        <p:spPr>
          <a:xfrm>
            <a:off x="471170" y="6018530"/>
            <a:ext cx="933450" cy="5918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/>
              <a:t>历史</a:t>
            </a:r>
            <a:endParaRPr lang="zh-CN" altLang="en-US" sz="2800" b="1"/>
          </a:p>
        </p:txBody>
      </p:sp>
      <p:sp>
        <p:nvSpPr>
          <p:cNvPr id="7" name="矩形 6"/>
          <p:cNvSpPr/>
          <p:nvPr/>
        </p:nvSpPr>
        <p:spPr>
          <a:xfrm>
            <a:off x="471170" y="5108575"/>
            <a:ext cx="933450" cy="5918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800" b="1"/>
              <a:t>人口</a:t>
            </a:r>
            <a:endParaRPr lang="zh-CN" altLang="en-US" sz="2800" b="1"/>
          </a:p>
        </p:txBody>
      </p:sp>
      <p:sp>
        <p:nvSpPr>
          <p:cNvPr id="8" name="文本框 7"/>
          <p:cNvSpPr txBox="1"/>
          <p:nvPr/>
        </p:nvSpPr>
        <p:spPr>
          <a:xfrm>
            <a:off x="1800860" y="3133090"/>
            <a:ext cx="4450080" cy="521970"/>
          </a:xfrm>
          <a:prstGeom prst="rect">
            <a:avLst/>
          </a:prstGeom>
          <a:gradFill>
            <a:gsLst>
              <a:gs pos="100000">
                <a:srgbClr val="B5D5B7"/>
              </a:gs>
              <a:gs pos="0">
                <a:srgbClr val="C5EDCD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</a:rPr>
              <a:t>以平原和低缓的高原为主。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0860" y="4121150"/>
            <a:ext cx="5003800" cy="521970"/>
          </a:xfrm>
          <a:prstGeom prst="rect">
            <a:avLst/>
          </a:prstGeom>
          <a:gradFill>
            <a:gsLst>
              <a:gs pos="100000">
                <a:srgbClr val="B5D5B7"/>
              </a:gs>
              <a:gs pos="0">
                <a:srgbClr val="C5EDCD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</a:rPr>
              <a:t>热带季风气候，水热资源丰富。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0860" y="6027420"/>
            <a:ext cx="5003800" cy="521970"/>
          </a:xfrm>
          <a:prstGeom prst="rect">
            <a:avLst/>
          </a:prstGeom>
          <a:gradFill>
            <a:gsLst>
              <a:gs pos="100000">
                <a:srgbClr val="B5D5B7"/>
              </a:gs>
              <a:gs pos="0">
                <a:srgbClr val="C5EDCD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</a:rPr>
              <a:t>文明古国，农耕历史悠久。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00860" y="5099050"/>
            <a:ext cx="8038465" cy="521970"/>
          </a:xfrm>
          <a:prstGeom prst="rect">
            <a:avLst/>
          </a:prstGeom>
          <a:gradFill>
            <a:gsLst>
              <a:gs pos="100000">
                <a:srgbClr val="B5D5B7"/>
              </a:gs>
              <a:gs pos="0">
                <a:srgbClr val="C5EDCD"/>
              </a:gs>
            </a:gsLst>
            <a:lin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</a:rPr>
              <a:t>世界人口第二大国，劳动力丰富，农产品需求量大。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15" name="右大括号 14"/>
          <p:cNvSpPr/>
          <p:nvPr/>
        </p:nvSpPr>
        <p:spPr>
          <a:xfrm>
            <a:off x="7292340" y="3224530"/>
            <a:ext cx="156845" cy="1386840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846060" y="3041015"/>
            <a:ext cx="1824990" cy="2030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世界上耕地面积最多的国家</a:t>
            </a:r>
            <a:endParaRPr lang="zh-CN" altLang="en-US" sz="2800" b="1"/>
          </a:p>
        </p:txBody>
      </p:sp>
      <p:sp>
        <p:nvSpPr>
          <p:cNvPr id="17" name="右大括号 16"/>
          <p:cNvSpPr/>
          <p:nvPr/>
        </p:nvSpPr>
        <p:spPr>
          <a:xfrm>
            <a:off x="9886950" y="3041015"/>
            <a:ext cx="129540" cy="3308985"/>
          </a:xfrm>
          <a:prstGeom prst="rightBrac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10232390" y="4095750"/>
            <a:ext cx="1824990" cy="1383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世界农业生产大国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334135" y="1067435"/>
            <a:ext cx="9262745" cy="7372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那你觉得六口之家的四位农民平时种植生产哪一种农作物？</a:t>
            </a:r>
            <a:endParaRPr lang="zh-CN" altLang="en-US" sz="2800" b="1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5" grpId="0" animBg="1"/>
      <p:bldP spid="16" grpId="0" bldLvl="0" animBg="1"/>
      <p:bldP spid="6" grpId="0" bldLvl="0" animBg="1"/>
      <p:bldP spid="10" grpId="0" bldLvl="0" animBg="1"/>
      <p:bldP spid="7" grpId="0" bldLvl="0" animBg="1"/>
      <p:bldP spid="11" grpId="0" bldLvl="0" animBg="1"/>
      <p:bldP spid="17" grpId="0" bldLvl="0" animBg="1"/>
      <p:bldP spid="98" grpId="0" bldLvl="0" animBg="1"/>
      <p:bldP spid="9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5388610" cy="686752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459865" y="5765800"/>
            <a:ext cx="748665" cy="4908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459865" y="6256655"/>
            <a:ext cx="748665" cy="6013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7025640" y="202565"/>
            <a:ext cx="3558540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主要的五种农作物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510655" y="145923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水稻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835515" y="145923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小麦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85840" y="367474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棉花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482965" y="367474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黄麻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584180" y="367474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茶叶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002270" y="2313305"/>
            <a:ext cx="1605280" cy="521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粮食作物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002270" y="4947285"/>
            <a:ext cx="1605280" cy="521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800">
                <a:latin typeface="华文行楷" panose="02010800040101010101" charset="-122"/>
                <a:ea typeface="华文行楷" panose="02010800040101010101" charset="-122"/>
              </a:rPr>
              <a:t>经济作物</a:t>
            </a:r>
            <a:endParaRPr lang="zh-CN" altLang="en-US" sz="28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741035" y="6052820"/>
            <a:ext cx="6127750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/>
              <a:t>印度农作物丰富且产量高，分布广泛。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19" grpId="0" animBg="1"/>
      <p:bldP spid="18" grpId="0" animBg="1"/>
      <p:bldP spid="23" grpId="0"/>
      <p:bldP spid="24" grpId="0"/>
      <p:bldP spid="25" grpId="0"/>
      <p:bldP spid="26" grpId="0"/>
      <p:bldP spid="27" grpId="0"/>
      <p:bldP spid="97" grpId="0" bldLvl="0" animBg="1"/>
      <p:bldP spid="28" grpId="0" bldLvl="0" animBg="1"/>
      <p:bldP spid="2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5388610" cy="6867525"/>
          </a:xfrm>
          <a:prstGeom prst="rect">
            <a:avLst/>
          </a:prstGeom>
        </p:spPr>
      </p:pic>
      <p:pic>
        <p:nvPicPr>
          <p:cNvPr id="122" name="图片 121"/>
          <p:cNvPicPr/>
          <p:nvPr/>
        </p:nvPicPr>
        <p:blipFill>
          <a:blip r:embed="rId2"/>
          <a:srcRect l="48250" t="28517" r="2990" b="16167"/>
          <a:stretch>
            <a:fillRect/>
          </a:stretch>
        </p:blipFill>
        <p:spPr>
          <a:xfrm>
            <a:off x="8947150" y="-9525"/>
            <a:ext cx="3193415" cy="2230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7757795" y="14668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茶叶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709920" y="177800"/>
            <a:ext cx="1808480" cy="5835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3200">
                <a:latin typeface="华文行楷" panose="02010800040101010101" charset="-122"/>
                <a:ea typeface="华文行楷" panose="02010800040101010101" charset="-122"/>
              </a:rPr>
              <a:t>经济作物</a:t>
            </a:r>
            <a:endParaRPr lang="zh-CN" altLang="en-US" sz="32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03240" y="1431925"/>
            <a:ext cx="64820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主要分布区域：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印度东北低山丘陵地区（喜马拉雅山麓）</a:t>
            </a:r>
            <a:endParaRPr lang="zh-CN" altLang="en-US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862705" y="1842770"/>
            <a:ext cx="379095" cy="37909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692015" y="1842770"/>
            <a:ext cx="379095" cy="379095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3" name="图片 12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-93980"/>
            <a:ext cx="6769100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" name="图片 123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609975"/>
            <a:ext cx="5287010" cy="3172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756785" y="3535045"/>
            <a:ext cx="7435215" cy="33229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/>
              <a:t>小科普</a:t>
            </a:r>
            <a:r>
              <a:rPr lang="en-US" altLang="zh-CN" sz="2800" b="1"/>
              <a:t>——</a:t>
            </a:r>
            <a:r>
              <a:rPr lang="zh-CN" altLang="en-US" sz="2800" b="1"/>
              <a:t>阿萨姆红茶</a:t>
            </a:r>
            <a:endParaRPr lang="en-US" altLang="zh-CN" sz="2800"/>
          </a:p>
          <a:p>
            <a:pPr marL="457200" indent="-457200" algn="l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en-US" altLang="zh-CN" sz="2800"/>
              <a:t>茶叶外形细扁，色呈深褐；汤色深红稍褐，带有淡淡的麦芽香、玫瑰香，滋味浓</a:t>
            </a:r>
            <a:r>
              <a:rPr lang="zh-CN" altLang="en-US" sz="2800"/>
              <a:t>。</a:t>
            </a:r>
            <a:endParaRPr lang="zh-CN" altLang="en-US" sz="2800"/>
          </a:p>
          <a:p>
            <a:pPr marL="457200" indent="-457200" algn="l" fontAlgn="auto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2800"/>
              <a:t>在历史上，阿萨姆是继中国以后第二个商业茶叶生产地区，也是世界红茶的主要出口地。</a:t>
            </a:r>
            <a:endParaRPr lang="zh-CN" altLang="en-US" sz="2800"/>
          </a:p>
        </p:txBody>
      </p:sp>
      <p:sp>
        <p:nvSpPr>
          <p:cNvPr id="8" name="文本框 7"/>
          <p:cNvSpPr txBox="1"/>
          <p:nvPr/>
        </p:nvSpPr>
        <p:spPr>
          <a:xfrm>
            <a:off x="0" y="-93980"/>
            <a:ext cx="210121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大吉岭红茶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3535045"/>
            <a:ext cx="210121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阿萨姆红茶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5" grpId="0" animBg="1"/>
      <p:bldP spid="8" grpId="0" bldLvl="0" animBg="1"/>
      <p:bldP spid="11" grpId="0" bldLvl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1695" y="-9525"/>
            <a:ext cx="5388610" cy="686752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25980" y="-95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棉花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64135"/>
            <a:ext cx="1808480" cy="5835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3200">
                <a:latin typeface="华文行楷" panose="02010800040101010101" charset="-122"/>
                <a:ea typeface="华文行楷" panose="02010800040101010101" charset="-122"/>
              </a:rPr>
              <a:t>经济作物</a:t>
            </a:r>
            <a:endParaRPr lang="zh-CN" altLang="en-US" sz="32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68740" y="-952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黄麻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83520" y="-9525"/>
            <a:ext cx="1808480" cy="5835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3200">
                <a:latin typeface="华文行楷" panose="02010800040101010101" charset="-122"/>
                <a:ea typeface="华文行楷" panose="02010800040101010101" charset="-122"/>
              </a:rPr>
              <a:t>经济作物</a:t>
            </a:r>
            <a:endParaRPr lang="zh-CN" altLang="en-US" sz="320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25" name="图片 12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47700"/>
            <a:ext cx="3505835" cy="2334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/>
          <p:cNvPicPr/>
          <p:nvPr/>
        </p:nvPicPr>
        <p:blipFill>
          <a:blip r:embed="rId3">
            <a:lum bright="6000"/>
          </a:blip>
          <a:stretch>
            <a:fillRect/>
          </a:stretch>
        </p:blipFill>
        <p:spPr>
          <a:xfrm>
            <a:off x="8373745" y="574040"/>
            <a:ext cx="3818255" cy="2408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0" y="3771265"/>
            <a:ext cx="34016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主要分布区域：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德干高原中西部地区</a:t>
            </a:r>
            <a:endParaRPr lang="zh-CN" altLang="en-US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4241800" y="2810510"/>
            <a:ext cx="1266190" cy="2615565"/>
          </a:xfrm>
          <a:custGeom>
            <a:avLst/>
            <a:gdLst>
              <a:gd name="connisteX0" fmla="*/ 0 w 1266190"/>
              <a:gd name="connsiteY0" fmla="*/ 0 h 2615565"/>
              <a:gd name="connisteX1" fmla="*/ 933450 w 1266190"/>
              <a:gd name="connsiteY1" fmla="*/ 2615565 h 2615565"/>
              <a:gd name="connisteX2" fmla="*/ 1090295 w 1266190"/>
              <a:gd name="connsiteY2" fmla="*/ 2440305 h 2615565"/>
              <a:gd name="connisteX3" fmla="*/ 1266190 w 1266190"/>
              <a:gd name="connsiteY3" fmla="*/ 406400 h 2615565"/>
              <a:gd name="connisteX4" fmla="*/ 0 w 1266190"/>
              <a:gd name="connsiteY4" fmla="*/ 0 h 26155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266190" h="2615565">
                <a:moveTo>
                  <a:pt x="0" y="0"/>
                </a:moveTo>
                <a:lnTo>
                  <a:pt x="933450" y="2615565"/>
                </a:lnTo>
                <a:lnTo>
                  <a:pt x="1090295" y="2440305"/>
                </a:lnTo>
                <a:lnTo>
                  <a:pt x="1266190" y="406400"/>
                </a:lnTo>
                <a:lnTo>
                  <a:pt x="0" y="0"/>
                </a:lnTo>
                <a:close/>
              </a:path>
            </a:pathLst>
          </a:custGeom>
          <a:noFill/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811645" y="2071370"/>
            <a:ext cx="31432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021830" y="2385695"/>
            <a:ext cx="314325" cy="314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790305" y="3707130"/>
            <a:ext cx="34016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主要分布区域：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恒河平原下游地区（恒河入海口）</a:t>
            </a:r>
            <a:endParaRPr lang="zh-CN" altLang="en-US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725" y="64135"/>
            <a:ext cx="4342130" cy="38417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869055" y="64135"/>
            <a:ext cx="163893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棉制服装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27" name="图片 126"/>
          <p:cNvPicPr/>
          <p:nvPr/>
        </p:nvPicPr>
        <p:blipFill>
          <a:blip r:embed="rId5"/>
          <a:stretch>
            <a:fillRect/>
          </a:stretch>
        </p:blipFill>
        <p:spPr>
          <a:xfrm>
            <a:off x="4138930" y="3162935"/>
            <a:ext cx="3717290" cy="37172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/>
          <p:cNvSpPr txBox="1"/>
          <p:nvPr/>
        </p:nvSpPr>
        <p:spPr>
          <a:xfrm>
            <a:off x="4138930" y="3162935"/>
            <a:ext cx="89979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蒲团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下弧形箭头 21"/>
          <p:cNvSpPr/>
          <p:nvPr/>
        </p:nvSpPr>
        <p:spPr>
          <a:xfrm>
            <a:off x="2273300" y="3162935"/>
            <a:ext cx="1728470" cy="887730"/>
          </a:xfrm>
          <a:prstGeom prst="curvedUpArrow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下弧形箭头 23"/>
          <p:cNvSpPr/>
          <p:nvPr/>
        </p:nvSpPr>
        <p:spPr>
          <a:xfrm flipH="1">
            <a:off x="7678420" y="3018155"/>
            <a:ext cx="1903730" cy="887730"/>
          </a:xfrm>
          <a:prstGeom prst="curvedUpArrow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87475" y="3045460"/>
            <a:ext cx="868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5400" b="1">
                <a:ln w="38100">
                  <a:solidFill>
                    <a:srgbClr val="FF0000"/>
                  </a:solidFill>
                </a:ln>
                <a:noFill/>
                <a:sym typeface="+mn-ea"/>
              </a:rPr>
              <a:t>？</a:t>
            </a:r>
            <a:endParaRPr lang="zh-CN" altLang="en-US" sz="5400" b="1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658350" y="3018155"/>
            <a:ext cx="8686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5400" b="1">
                <a:ln w="38100">
                  <a:solidFill>
                    <a:srgbClr val="FF0000"/>
                  </a:solidFill>
                </a:ln>
                <a:noFill/>
                <a:sym typeface="+mn-ea"/>
              </a:rPr>
              <a:t>？</a:t>
            </a:r>
            <a:endParaRPr lang="zh-CN" altLang="en-US" sz="5400" b="1">
              <a:ln w="38100"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3045" y="6259830"/>
            <a:ext cx="267208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</a:rPr>
              <a:t>世界最大产棉国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68740" y="6192520"/>
            <a:ext cx="3027680" cy="5219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tx1"/>
                </a:solidFill>
              </a:rPr>
              <a:t>世界最大产黄麻国</a:t>
            </a:r>
            <a:endParaRPr lang="zh-CN" altLang="en-US" sz="2800" b="1">
              <a:solidFill>
                <a:schemeClr val="tx1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17" grpId="0" animBg="1"/>
      <p:bldP spid="16" grpId="0" animBg="1"/>
      <p:bldP spid="18" grpId="0"/>
      <p:bldP spid="20" grpId="0" bldLvl="0" animBg="1"/>
      <p:bldP spid="21" grpId="0" bldLvl="0" animBg="1"/>
      <p:bldP spid="22" grpId="0" animBg="1"/>
      <p:bldP spid="24" grpId="0" animBg="1"/>
      <p:bldP spid="25" grpId="0"/>
      <p:bldP spid="26" grpId="0"/>
      <p:bldP spid="29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9" name="图片 128"/>
          <p:cNvPicPr/>
          <p:nvPr/>
        </p:nvPicPr>
        <p:blipFill>
          <a:blip r:embed="rId1"/>
          <a:stretch>
            <a:fillRect/>
          </a:stretch>
        </p:blipFill>
        <p:spPr>
          <a:xfrm>
            <a:off x="6939915" y="0"/>
            <a:ext cx="5252085" cy="30759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" name="图片 129"/>
          <p:cNvPicPr/>
          <p:nvPr/>
        </p:nvPicPr>
        <p:blipFill>
          <a:blip r:embed="rId2"/>
          <a:stretch>
            <a:fillRect/>
          </a:stretch>
        </p:blipFill>
        <p:spPr>
          <a:xfrm>
            <a:off x="6939915" y="3479165"/>
            <a:ext cx="5251450" cy="3378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375275" cy="214820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38505" y="739140"/>
            <a:ext cx="4464685" cy="5905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5894070" y="415290"/>
            <a:ext cx="527050" cy="2245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棉纺织工业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94070" y="4046220"/>
            <a:ext cx="527050" cy="2245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麻纺织工业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955" y="2888615"/>
            <a:ext cx="5523230" cy="39693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</a:rPr>
              <a:t>小链接</a:t>
            </a:r>
            <a:r>
              <a:rPr lang="en-US" altLang="zh-CN" sz="2800" b="1">
                <a:solidFill>
                  <a:schemeClr val="tx1"/>
                </a:solidFill>
              </a:rPr>
              <a:t>—</a:t>
            </a:r>
            <a:r>
              <a:rPr lang="zh-CN" altLang="en-US" sz="2800" b="1">
                <a:solidFill>
                  <a:schemeClr val="tx1"/>
                </a:solidFill>
              </a:rPr>
              <a:t>印度的纺织业</a:t>
            </a:r>
            <a:endParaRPr lang="zh-CN" altLang="en-US" sz="2800" b="1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</a:rPr>
              <a:t>2017-2018年间，印度纺织业占印度工业总产值的7％，占印度国内生产总值的4％，就业人数超过4,500万，是印度工业不可缺少的组成部分。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8815" y="2832100"/>
            <a:ext cx="9982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传统</a:t>
            </a:r>
            <a:endParaRPr lang="zh-CN" altLang="en-US" sz="2800" b="1">
              <a:solidFill>
                <a:srgbClr val="FF0000"/>
              </a:solidFill>
            </a:endParaRPr>
          </a:p>
          <a:p>
            <a:r>
              <a:rPr lang="zh-CN" altLang="en-US" sz="2800" b="1">
                <a:solidFill>
                  <a:srgbClr val="FF0000"/>
                </a:solidFill>
              </a:rPr>
              <a:t>工业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5" grpId="0" bldLvl="0" animBg="1"/>
      <p:bldP spid="26" grpId="0" bldLvl="0" animBg="1"/>
      <p:bldP spid="2" grpId="0" bldLvl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文本框 24"/>
          <p:cNvSpPr txBox="1"/>
          <p:nvPr/>
        </p:nvSpPr>
        <p:spPr>
          <a:xfrm>
            <a:off x="5894070" y="137795"/>
            <a:ext cx="527050" cy="2245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棉纺织工业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94070" y="4203065"/>
            <a:ext cx="527050" cy="22453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麻纺织工业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5388610" cy="686752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2458085" y="6450965"/>
            <a:ext cx="1118235" cy="4064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29" name="表格 28"/>
          <p:cNvGraphicFramePr/>
          <p:nvPr>
            <p:custDataLst>
              <p:tags r:id="rId2"/>
            </p:custDataLst>
          </p:nvPr>
        </p:nvGraphicFramePr>
        <p:xfrm>
          <a:off x="6579870" y="379730"/>
          <a:ext cx="5500370" cy="1682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4290"/>
                <a:gridCol w="2926080"/>
              </a:tblGrid>
              <a:tr h="683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600"/>
                        <a:t>主要城市</a:t>
                      </a:r>
                      <a:endParaRPr lang="zh-CN" altLang="en-US" sz="2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600"/>
                        <a:t>附近的农产品</a:t>
                      </a:r>
                      <a:endParaRPr lang="zh-CN" altLang="en-US" sz="2600"/>
                    </a:p>
                  </a:txBody>
                  <a:tcPr anchor="ctr" anchorCtr="0"/>
                </a:tc>
              </a:tr>
              <a:tr h="99885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00"/>
                    </a:p>
                    <a:p>
                      <a:pPr algn="ctr">
                        <a:buNone/>
                      </a:pPr>
                      <a:endParaRPr lang="zh-CN" altLang="en-US" sz="2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00"/>
                    </a:p>
                    <a:p>
                      <a:pPr algn="ctr">
                        <a:buNone/>
                      </a:pPr>
                      <a:endParaRPr lang="zh-CN" altLang="en-US" sz="2600"/>
                    </a:p>
                  </a:txBody>
                  <a:tcPr anchor="ctr" anchorCtr="0"/>
                </a:tc>
              </a:tr>
            </a:tbl>
          </a:graphicData>
        </a:graphic>
      </p:graphicFrame>
      <p:graphicFrame>
        <p:nvGraphicFramePr>
          <p:cNvPr id="30" name="表格 29"/>
          <p:cNvGraphicFramePr/>
          <p:nvPr>
            <p:custDataLst>
              <p:tags r:id="rId3"/>
            </p:custDataLst>
          </p:nvPr>
        </p:nvGraphicFramePr>
        <p:xfrm>
          <a:off x="6579870" y="4484370"/>
          <a:ext cx="5500370" cy="16827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74290"/>
                <a:gridCol w="2926080"/>
              </a:tblGrid>
              <a:tr h="6838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600"/>
                        <a:t>主要城市</a:t>
                      </a:r>
                      <a:endParaRPr lang="zh-CN" altLang="en-US" sz="2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600"/>
                        <a:t>附近的农产品</a:t>
                      </a:r>
                      <a:endParaRPr lang="zh-CN" altLang="en-US" sz="2600"/>
                    </a:p>
                  </a:txBody>
                  <a:tcPr anchor="ctr" anchorCtr="0"/>
                </a:tc>
              </a:tr>
              <a:tr h="99885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00"/>
                    </a:p>
                    <a:p>
                      <a:pPr algn="ctr">
                        <a:buNone/>
                      </a:pPr>
                      <a:endParaRPr lang="zh-CN" altLang="en-US" sz="2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600"/>
                    </a:p>
                    <a:p>
                      <a:pPr algn="ctr">
                        <a:buNone/>
                      </a:pPr>
                      <a:endParaRPr lang="zh-CN" altLang="en-US" sz="26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1" name="椭圆 30"/>
          <p:cNvSpPr/>
          <p:nvPr/>
        </p:nvSpPr>
        <p:spPr>
          <a:xfrm>
            <a:off x="1635125" y="1403985"/>
            <a:ext cx="259080" cy="342265"/>
          </a:xfrm>
          <a:prstGeom prst="ellipse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819150" y="3357245"/>
            <a:ext cx="259080" cy="342265"/>
          </a:xfrm>
          <a:prstGeom prst="ellipse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705485" y="2318385"/>
            <a:ext cx="259080" cy="342265"/>
          </a:xfrm>
          <a:prstGeom prst="ellipse">
            <a:avLst/>
          </a:prstGeom>
          <a:noFill/>
          <a:ln w="5715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845935" y="1087755"/>
            <a:ext cx="203390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德里、孟买、哈迈达巴德</a:t>
            </a:r>
            <a:endParaRPr lang="zh-CN" altLang="en-US" sz="2800" b="1"/>
          </a:p>
        </p:txBody>
      </p:sp>
      <p:sp>
        <p:nvSpPr>
          <p:cNvPr id="36" name="椭圆 35"/>
          <p:cNvSpPr/>
          <p:nvPr/>
        </p:nvSpPr>
        <p:spPr>
          <a:xfrm>
            <a:off x="3576320" y="2814955"/>
            <a:ext cx="1080770" cy="241300"/>
          </a:xfrm>
          <a:prstGeom prst="ellipse">
            <a:avLst/>
          </a:prstGeom>
          <a:noFill/>
          <a:ln w="571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6989445" y="5398770"/>
            <a:ext cx="17475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加尔各答</a:t>
            </a:r>
            <a:endParaRPr lang="zh-CN" altLang="en-US" sz="2800" b="1"/>
          </a:p>
        </p:txBody>
      </p:sp>
      <p:sp>
        <p:nvSpPr>
          <p:cNvPr id="38" name="文本框 37"/>
          <p:cNvSpPr txBox="1"/>
          <p:nvPr/>
        </p:nvSpPr>
        <p:spPr>
          <a:xfrm>
            <a:off x="9413240" y="1238885"/>
            <a:ext cx="2486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靠近棉花产地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413240" y="5398770"/>
            <a:ext cx="2486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地处黄麻产地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565775" y="2581275"/>
            <a:ext cx="6514465" cy="13836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农业为纺织工业提供生产原料，同时农业的分布也影响纺织工业分布。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bldLvl="0" animBg="1"/>
      <p:bldP spid="31" grpId="0" bldLvl="0" animBg="1"/>
      <p:bldP spid="32" grpId="0" bldLvl="0" animBg="1"/>
      <p:bldP spid="35" grpId="0"/>
      <p:bldP spid="36" grpId="0" bldLvl="0" animBg="1"/>
      <p:bldP spid="37" grpId="0"/>
      <p:bldP spid="40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2" name="图片 131"/>
          <p:cNvPicPr/>
          <p:nvPr/>
        </p:nvPicPr>
        <p:blipFill>
          <a:blip r:embed="rId1"/>
          <a:stretch>
            <a:fillRect/>
          </a:stretch>
        </p:blipFill>
        <p:spPr>
          <a:xfrm>
            <a:off x="1618615" y="0"/>
            <a:ext cx="5243830" cy="29133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" name="图片 132"/>
          <p:cNvPicPr/>
          <p:nvPr/>
        </p:nvPicPr>
        <p:blipFill>
          <a:blip r:embed="rId2"/>
          <a:stretch>
            <a:fillRect/>
          </a:stretch>
        </p:blipFill>
        <p:spPr>
          <a:xfrm>
            <a:off x="1617980" y="3388360"/>
            <a:ext cx="5244465" cy="34696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4" name="图片 133"/>
          <p:cNvPicPr/>
          <p:nvPr/>
        </p:nvPicPr>
        <p:blipFill>
          <a:blip r:embed="rId3"/>
          <a:stretch>
            <a:fillRect/>
          </a:stretch>
        </p:blipFill>
        <p:spPr>
          <a:xfrm>
            <a:off x="7964805" y="0"/>
            <a:ext cx="3932555" cy="39484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509905" y="1019810"/>
            <a:ext cx="51435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印度的一些</a:t>
            </a:r>
            <a:r>
              <a:rPr lang="zh-CN" altLang="en-US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现代工业</a:t>
            </a:r>
            <a:endParaRPr lang="zh-CN" altLang="en-US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8615" y="0"/>
            <a:ext cx="1732280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钢铁工业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18615" y="3388360"/>
            <a:ext cx="1981200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原子能工业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964805" y="0"/>
            <a:ext cx="235013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机械制造工业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25640" y="4968240"/>
            <a:ext cx="5110480" cy="13836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印度是工业比较发达的</a:t>
            </a:r>
            <a:r>
              <a:rPr lang="zh-CN" altLang="en-US" sz="2800" b="1">
                <a:solidFill>
                  <a:srgbClr val="FF0000"/>
                </a:solidFill>
              </a:rPr>
              <a:t>发展中国家</a:t>
            </a:r>
            <a:r>
              <a:rPr lang="zh-CN" altLang="en-US" sz="2800" b="1"/>
              <a:t>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630555"/>
            <a:ext cx="6343650" cy="53790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7255" y="749300"/>
            <a:ext cx="776605" cy="489267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03060" y="347345"/>
            <a:ext cx="54165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800" b="1">
                <a:solidFill>
                  <a:schemeClr val="bg1"/>
                </a:solidFill>
              </a:rPr>
              <a:t>中国和印度是世界上唯二人口超过</a:t>
            </a:r>
            <a:r>
              <a:rPr lang="en-US" altLang="zh-CN" sz="2800" b="1">
                <a:solidFill>
                  <a:schemeClr val="bg1"/>
                </a:solidFill>
              </a:rPr>
              <a:t>10</a:t>
            </a:r>
            <a:r>
              <a:rPr lang="zh-CN" altLang="en-US" sz="2800" b="1">
                <a:solidFill>
                  <a:schemeClr val="bg1"/>
                </a:solidFill>
              </a:rPr>
              <a:t>亿的国家</a:t>
            </a:r>
            <a:endParaRPr lang="zh-CN" altLang="en-US" sz="2800" b="1">
              <a:solidFill>
                <a:schemeClr val="bg1"/>
              </a:solidFill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800" b="1">
                <a:solidFill>
                  <a:schemeClr val="bg1"/>
                </a:solidFill>
              </a:rPr>
              <a:t>印度是世界人口</a:t>
            </a:r>
            <a:r>
              <a:rPr lang="zh-CN" altLang="en-US" sz="2800" b="1">
                <a:solidFill>
                  <a:srgbClr val="FF0000"/>
                </a:solidFill>
              </a:rPr>
              <a:t>第二大国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6577330" y="2775585"/>
            <a:ext cx="5409565" cy="35159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4" name="图片 143"/>
          <p:cNvPicPr/>
          <p:nvPr/>
        </p:nvPicPr>
        <p:blipFill>
          <a:blip r:embed="rId1"/>
          <a:stretch>
            <a:fillRect/>
          </a:stretch>
        </p:blipFill>
        <p:spPr>
          <a:xfrm>
            <a:off x="7475855" y="1802130"/>
            <a:ext cx="4650740" cy="292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5" name="图片 14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25615" cy="43865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570" y="3567430"/>
            <a:ext cx="4211955" cy="3172460"/>
          </a:xfrm>
          <a:prstGeom prst="rect">
            <a:avLst/>
          </a:prstGeom>
        </p:spPr>
      </p:pic>
      <p:pic>
        <p:nvPicPr>
          <p:cNvPr id="146" name="图片 145"/>
          <p:cNvPicPr/>
          <p:nvPr/>
        </p:nvPicPr>
        <p:blipFill>
          <a:blip r:embed="rId4"/>
          <a:stretch>
            <a:fillRect/>
          </a:stretch>
        </p:blipFill>
        <p:spPr>
          <a:xfrm>
            <a:off x="7018020" y="0"/>
            <a:ext cx="5173980" cy="29133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0" y="4633595"/>
            <a:ext cx="3284220" cy="138366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印度是世界最大的软件出口国之一。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680" y="4833620"/>
            <a:ext cx="4907915" cy="196151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031480" y="6081395"/>
            <a:ext cx="3771265" cy="4527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187325" y="195580"/>
            <a:ext cx="4718050" cy="5093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5" y="23495"/>
            <a:ext cx="4907915" cy="1961515"/>
          </a:xfrm>
          <a:prstGeom prst="rect">
            <a:avLst/>
          </a:prstGeom>
        </p:spPr>
      </p:pic>
      <p:pic>
        <p:nvPicPr>
          <p:cNvPr id="147" name="图片 146"/>
          <p:cNvPicPr/>
          <p:nvPr/>
        </p:nvPicPr>
        <p:blipFill>
          <a:blip r:embed="rId3"/>
          <a:stretch>
            <a:fillRect/>
          </a:stretch>
        </p:blipFill>
        <p:spPr>
          <a:xfrm>
            <a:off x="6769100" y="0"/>
            <a:ext cx="5444490" cy="38334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" name="图片 147"/>
          <p:cNvPicPr/>
          <p:nvPr/>
        </p:nvPicPr>
        <p:blipFill>
          <a:blip r:embed="rId4"/>
          <a:stretch>
            <a:fillRect/>
          </a:stretch>
        </p:blipFill>
        <p:spPr>
          <a:xfrm>
            <a:off x="6655435" y="3141345"/>
            <a:ext cx="5398135" cy="36061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9" name="图片 148"/>
          <p:cNvPicPr/>
          <p:nvPr/>
        </p:nvPicPr>
        <p:blipFill>
          <a:blip r:embed="rId5"/>
          <a:stretch>
            <a:fillRect/>
          </a:stretch>
        </p:blipFill>
        <p:spPr>
          <a:xfrm>
            <a:off x="5388610" y="23495"/>
            <a:ext cx="6769100" cy="381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20015"/>
            <a:ext cx="5388610" cy="68675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5363845"/>
            <a:ext cx="5387975" cy="1383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班加罗尔</a:t>
            </a:r>
            <a:r>
              <a:rPr lang="en-US" altLang="zh-CN" sz="2800" b="1"/>
              <a:t>—</a:t>
            </a:r>
            <a:r>
              <a:rPr lang="zh-CN" altLang="en-US" sz="2800" b="1">
                <a:solidFill>
                  <a:srgbClr val="FFC000"/>
                </a:solidFill>
              </a:rPr>
              <a:t>印度</a:t>
            </a:r>
            <a:r>
              <a:rPr lang="en-US" altLang="zh-CN" sz="2800" b="1">
                <a:solidFill>
                  <a:srgbClr val="FFC000"/>
                </a:solidFill>
              </a:rPr>
              <a:t>“</a:t>
            </a:r>
            <a:r>
              <a:rPr lang="zh-CN" altLang="en-US" sz="2800" b="1">
                <a:solidFill>
                  <a:srgbClr val="FFC000"/>
                </a:solidFill>
              </a:rPr>
              <a:t>硅谷</a:t>
            </a:r>
            <a:r>
              <a:rPr lang="en-US" altLang="zh-CN" sz="2800" b="1">
                <a:solidFill>
                  <a:srgbClr val="FFC000"/>
                </a:solidFill>
              </a:rPr>
              <a:t>”</a:t>
            </a:r>
            <a:r>
              <a:rPr lang="zh-CN" altLang="en-US" sz="2800" b="1"/>
              <a:t>，高科技产业和</a:t>
            </a:r>
            <a:r>
              <a:rPr lang="en-US" altLang="zh-CN" sz="2800" b="1"/>
              <a:t>IT</a:t>
            </a:r>
            <a:r>
              <a:rPr lang="zh-CN" altLang="en-US" sz="2800" b="1"/>
              <a:t>精英的集中地。</a:t>
            </a:r>
            <a:endParaRPr lang="zh-CN" altLang="en-US" sz="2800" b="1"/>
          </a:p>
        </p:txBody>
      </p:sp>
      <p:sp>
        <p:nvSpPr>
          <p:cNvPr id="6" name="矩形 5"/>
          <p:cNvSpPr/>
          <p:nvPr/>
        </p:nvSpPr>
        <p:spPr>
          <a:xfrm>
            <a:off x="904875" y="4194175"/>
            <a:ext cx="998220" cy="47180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1" name="图片 160"/>
          <p:cNvPicPr/>
          <p:nvPr/>
        </p:nvPicPr>
        <p:blipFill>
          <a:blip r:embed="rId1"/>
          <a:srcRect b="11973"/>
          <a:stretch>
            <a:fillRect/>
          </a:stretch>
        </p:blipFill>
        <p:spPr>
          <a:xfrm>
            <a:off x="387350" y="3002280"/>
            <a:ext cx="5558155" cy="36696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38430" y="0"/>
            <a:ext cx="5709920" cy="1383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加尔各答</a:t>
            </a:r>
            <a:r>
              <a:rPr lang="en-US" altLang="zh-CN" sz="2800" b="1"/>
              <a:t>—</a:t>
            </a:r>
            <a:r>
              <a:rPr lang="zh-CN" altLang="en-US" sz="2800" b="1"/>
              <a:t>印度主要工业和港口城市，保留了许多欧式建筑。</a:t>
            </a:r>
            <a:endParaRPr lang="zh-CN" altLang="en-US" sz="2800" b="1"/>
          </a:p>
        </p:txBody>
      </p:sp>
      <p:pic>
        <p:nvPicPr>
          <p:cNvPr id="162" name="图片 161"/>
          <p:cNvPicPr/>
          <p:nvPr/>
        </p:nvPicPr>
        <p:blipFill>
          <a:blip r:embed="rId2"/>
          <a:stretch>
            <a:fillRect/>
          </a:stretch>
        </p:blipFill>
        <p:spPr>
          <a:xfrm>
            <a:off x="6155690" y="0"/>
            <a:ext cx="5891530" cy="37712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6155690" y="0"/>
            <a:ext cx="305244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维多利亚纪念馆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63" name="图片 162"/>
          <p:cNvPicPr/>
          <p:nvPr/>
        </p:nvPicPr>
        <p:blipFill>
          <a:blip r:embed="rId3"/>
          <a:srcRect r="30282" b="20617"/>
          <a:stretch>
            <a:fillRect/>
          </a:stretch>
        </p:blipFill>
        <p:spPr>
          <a:xfrm>
            <a:off x="6886575" y="3482340"/>
            <a:ext cx="5160645" cy="337566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9798050" y="3482340"/>
            <a:ext cx="2249170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泰戈尔故居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 bldLvl="0" animBg="1"/>
      <p:bldP spid="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8430" y="0"/>
            <a:ext cx="5709920" cy="26765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新德里</a:t>
            </a:r>
            <a:r>
              <a:rPr lang="en-US" altLang="zh-CN" sz="2800" b="1"/>
              <a:t>—</a:t>
            </a:r>
            <a:r>
              <a:rPr lang="zh-CN" altLang="en-US" sz="2800" b="1">
                <a:solidFill>
                  <a:srgbClr val="FFC000"/>
                </a:solidFill>
              </a:rPr>
              <a:t>印度的首都</a:t>
            </a:r>
            <a:r>
              <a:rPr lang="zh-CN" altLang="en-US" sz="2800" b="1"/>
              <a:t>，一座年轻的城市，是在古老的德里城基础上扩建而成，是</a:t>
            </a:r>
            <a:r>
              <a:rPr lang="zh-CN" altLang="en-US" sz="2800" b="1">
                <a:solidFill>
                  <a:srgbClr val="FFC000"/>
                </a:solidFill>
              </a:rPr>
              <a:t>全国的交通、政治、经济中心</a:t>
            </a:r>
            <a:r>
              <a:rPr lang="zh-CN" altLang="en-US" sz="2800" b="1"/>
              <a:t>。</a:t>
            </a:r>
            <a:endParaRPr lang="zh-CN" altLang="en-US" sz="2800" b="1"/>
          </a:p>
        </p:txBody>
      </p:sp>
      <p:pic>
        <p:nvPicPr>
          <p:cNvPr id="164" name="图片 163"/>
          <p:cNvPicPr/>
          <p:nvPr/>
        </p:nvPicPr>
        <p:blipFill>
          <a:blip r:embed="rId1"/>
          <a:stretch>
            <a:fillRect/>
          </a:stretch>
        </p:blipFill>
        <p:spPr>
          <a:xfrm>
            <a:off x="5080" y="3046095"/>
            <a:ext cx="5976620" cy="37484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5" name="图片 164"/>
          <p:cNvPicPr/>
          <p:nvPr/>
        </p:nvPicPr>
        <p:blipFill>
          <a:blip r:embed="rId2"/>
          <a:srcRect l="5638"/>
          <a:stretch>
            <a:fillRect/>
          </a:stretch>
        </p:blipFill>
        <p:spPr>
          <a:xfrm>
            <a:off x="7398385" y="101600"/>
            <a:ext cx="4793615" cy="3371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398385" y="101600"/>
            <a:ext cx="1306195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德里门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166" name="图片 16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797937"/>
            <a:ext cx="6096000" cy="405993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0313670" y="2797810"/>
            <a:ext cx="1878330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德里皇宫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bldLvl="0" animBg="1"/>
      <p:bldP spid="3" grpId="0" bldLvl="0" animBg="1"/>
      <p:bldP spid="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7" name="图片 166"/>
          <p:cNvPicPr/>
          <p:nvPr/>
        </p:nvPicPr>
        <p:blipFill>
          <a:blip r:embed="rId1"/>
          <a:stretch>
            <a:fillRect/>
          </a:stretch>
        </p:blipFill>
        <p:spPr>
          <a:xfrm>
            <a:off x="6968490" y="0"/>
            <a:ext cx="5223510" cy="36080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" name="图片 167"/>
          <p:cNvPicPr/>
          <p:nvPr/>
        </p:nvPicPr>
        <p:blipFill>
          <a:blip r:embed="rId2"/>
          <a:stretch>
            <a:fillRect/>
          </a:stretch>
        </p:blipFill>
        <p:spPr>
          <a:xfrm>
            <a:off x="5725795" y="3608070"/>
            <a:ext cx="6466205" cy="314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9" name="图片 168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818640"/>
            <a:ext cx="5634355" cy="32200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38430" y="0"/>
            <a:ext cx="6830060" cy="1383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孟买</a:t>
            </a:r>
            <a:r>
              <a:rPr lang="en-US" altLang="zh-CN" sz="2800" b="1"/>
              <a:t>—</a:t>
            </a:r>
            <a:r>
              <a:rPr lang="zh-CN" altLang="en-US" sz="2800" b="1"/>
              <a:t>印度</a:t>
            </a:r>
            <a:r>
              <a:rPr lang="zh-CN" altLang="en-US" sz="2800" b="1">
                <a:solidFill>
                  <a:srgbClr val="FFC000"/>
                </a:solidFill>
              </a:rPr>
              <a:t>最大港口城市</a:t>
            </a:r>
            <a:r>
              <a:rPr lang="zh-CN" altLang="en-US" sz="2800" b="1"/>
              <a:t>、</a:t>
            </a:r>
            <a:r>
              <a:rPr lang="zh-CN" altLang="en-US" sz="2800" b="1">
                <a:solidFill>
                  <a:srgbClr val="FFC000"/>
                </a:solidFill>
              </a:rPr>
              <a:t>最大的金融中心</a:t>
            </a:r>
            <a:r>
              <a:rPr lang="zh-CN" altLang="en-US" sz="2800" b="1"/>
              <a:t>、</a:t>
            </a:r>
            <a:r>
              <a:rPr lang="en-US" altLang="zh-CN" sz="2800" b="1"/>
              <a:t>“</a:t>
            </a:r>
            <a:r>
              <a:rPr lang="zh-CN" altLang="en-US" sz="2800" b="1"/>
              <a:t>电影城</a:t>
            </a:r>
            <a:r>
              <a:rPr lang="en-US" altLang="zh-CN" sz="2800" b="1"/>
              <a:t>”</a:t>
            </a:r>
            <a:r>
              <a:rPr lang="zh-CN" altLang="en-US" sz="2800" b="1"/>
              <a:t>（宝莱坞）</a:t>
            </a:r>
            <a:endParaRPr lang="zh-CN" altLang="en-US" sz="2800" b="1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8430" y="0"/>
            <a:ext cx="6830060" cy="7372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/>
              <a:t>孟买</a:t>
            </a:r>
            <a:r>
              <a:rPr lang="en-US" altLang="zh-CN" sz="2800" b="1"/>
              <a:t>—“</a:t>
            </a:r>
            <a:r>
              <a:rPr lang="zh-CN" altLang="en-US" sz="2800" b="1"/>
              <a:t>印度的好莱坞</a:t>
            </a:r>
            <a:r>
              <a:rPr lang="en-US" altLang="zh-CN" sz="2800" b="1"/>
              <a:t>”</a:t>
            </a:r>
            <a:r>
              <a:rPr lang="zh-CN" altLang="en-US" sz="2800" b="1"/>
              <a:t>（宝莱坞）</a:t>
            </a:r>
            <a:endParaRPr lang="zh-CN" altLang="en-US" sz="2800" b="1"/>
          </a:p>
        </p:txBody>
      </p:sp>
      <p:pic>
        <p:nvPicPr>
          <p:cNvPr id="173" name="图片 172"/>
          <p:cNvPicPr/>
          <p:nvPr/>
        </p:nvPicPr>
        <p:blipFill>
          <a:blip r:embed="rId1"/>
          <a:stretch>
            <a:fillRect/>
          </a:stretch>
        </p:blipFill>
        <p:spPr>
          <a:xfrm>
            <a:off x="296545" y="1011555"/>
            <a:ext cx="2881630" cy="38328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45720" y="5301615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《三傻大闹宝莱坞》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75" name="图片 174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00" y="1011555"/>
            <a:ext cx="2747645" cy="3984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769360" y="5301615"/>
            <a:ext cx="231648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《小萝莉的猴</a:t>
            </a:r>
            <a:endParaRPr lang="zh-CN" altLang="en-US" sz="2800" b="1">
              <a:solidFill>
                <a:schemeClr val="bg1"/>
              </a:solidFill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神大叔》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77" name="图片 176"/>
          <p:cNvPicPr/>
          <p:nvPr/>
        </p:nvPicPr>
        <p:blipFill>
          <a:blip r:embed="rId3"/>
          <a:stretch>
            <a:fillRect/>
          </a:stretch>
        </p:blipFill>
        <p:spPr>
          <a:xfrm>
            <a:off x="6426835" y="179070"/>
            <a:ext cx="5765165" cy="2736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7558405" y="306197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《摔跤吧，爸爸》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78" name="图片 177"/>
          <p:cNvPicPr/>
          <p:nvPr/>
        </p:nvPicPr>
        <p:blipFill>
          <a:blip r:embed="rId4"/>
          <a:stretch>
            <a:fillRect/>
          </a:stretch>
        </p:blipFill>
        <p:spPr>
          <a:xfrm>
            <a:off x="6426835" y="3729990"/>
            <a:ext cx="5502275" cy="23952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8269605" y="627126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《神秘巨星》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67" name="Text Box 26"/>
          <p:cNvSpPr txBox="1"/>
          <p:nvPr/>
        </p:nvSpPr>
        <p:spPr>
          <a:xfrm>
            <a:off x="5319395" y="73660"/>
            <a:ext cx="2019935" cy="5835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本章小结</a:t>
            </a:r>
            <a:endParaRPr lang="zh-CN" altLang="en-US" sz="32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465" y="744220"/>
            <a:ext cx="8756650" cy="2743200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7647940" y="3034665"/>
            <a:ext cx="4447540" cy="3680460"/>
          </a:xfrm>
          <a:custGeom>
            <a:avLst/>
            <a:gdLst>
              <a:gd name="connisteX0" fmla="*/ 1028700 w 4447540"/>
              <a:gd name="connsiteY0" fmla="*/ 0 h 3680460"/>
              <a:gd name="connisteX1" fmla="*/ 0 w 4447540"/>
              <a:gd name="connsiteY1" fmla="*/ 1308100 h 3680460"/>
              <a:gd name="connisteX2" fmla="*/ 1866265 w 4447540"/>
              <a:gd name="connsiteY2" fmla="*/ 3680460 h 3680460"/>
              <a:gd name="connisteX3" fmla="*/ 3418205 w 4447540"/>
              <a:gd name="connsiteY3" fmla="*/ 863600 h 3680460"/>
              <a:gd name="connisteX4" fmla="*/ 3837305 w 4447540"/>
              <a:gd name="connsiteY4" fmla="*/ 1622425 h 3680460"/>
              <a:gd name="connisteX5" fmla="*/ 4447540 w 4447540"/>
              <a:gd name="connsiteY5" fmla="*/ 880745 h 3680460"/>
              <a:gd name="connisteX6" fmla="*/ 1028700 w 4447540"/>
              <a:gd name="connsiteY6" fmla="*/ 0 h 3680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447540" h="3680460">
                <a:moveTo>
                  <a:pt x="1028700" y="0"/>
                </a:moveTo>
                <a:lnTo>
                  <a:pt x="0" y="1308100"/>
                </a:lnTo>
                <a:lnTo>
                  <a:pt x="1866265" y="3680460"/>
                </a:lnTo>
                <a:lnTo>
                  <a:pt x="3418205" y="863600"/>
                </a:lnTo>
                <a:lnTo>
                  <a:pt x="3837305" y="1622425"/>
                </a:lnTo>
                <a:lnTo>
                  <a:pt x="4447540" y="880745"/>
                </a:lnTo>
                <a:lnTo>
                  <a:pt x="1028700" y="0"/>
                </a:lnTo>
                <a:close/>
              </a:path>
            </a:pathLst>
          </a:custGeom>
          <a:noFill/>
          <a:ln w="60325" cmpd="sng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9014460" y="3279140"/>
            <a:ext cx="1720215" cy="1273175"/>
          </a:xfrm>
          <a:custGeom>
            <a:avLst/>
            <a:gdLst>
              <a:gd name="connisteX0" fmla="*/ 107191 w 1720091"/>
              <a:gd name="connsiteY0" fmla="*/ 0 h 1273175"/>
              <a:gd name="connisteX1" fmla="*/ 2416 w 1720091"/>
              <a:gd name="connsiteY1" fmla="*/ 121920 h 1273175"/>
              <a:gd name="connisteX2" fmla="*/ 203076 w 1720091"/>
              <a:gd name="connsiteY2" fmla="*/ 322580 h 1273175"/>
              <a:gd name="connisteX3" fmla="*/ 560581 w 1720091"/>
              <a:gd name="connsiteY3" fmla="*/ 610235 h 1273175"/>
              <a:gd name="connisteX4" fmla="*/ 1127001 w 1720091"/>
              <a:gd name="connsiteY4" fmla="*/ 688975 h 1273175"/>
              <a:gd name="connisteX5" fmla="*/ 1432436 w 1720091"/>
              <a:gd name="connsiteY5" fmla="*/ 654050 h 1273175"/>
              <a:gd name="connisteX6" fmla="*/ 1624206 w 1720091"/>
              <a:gd name="connsiteY6" fmla="*/ 749935 h 1273175"/>
              <a:gd name="connisteX7" fmla="*/ 1720091 w 1720091"/>
              <a:gd name="connsiteY7" fmla="*/ 1273175 h 1273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1720092" h="1273175">
                <a:moveTo>
                  <a:pt x="107192" y="0"/>
                </a:moveTo>
                <a:cubicBezTo>
                  <a:pt x="82427" y="20320"/>
                  <a:pt x="-16633" y="57150"/>
                  <a:pt x="2417" y="121920"/>
                </a:cubicBezTo>
                <a:cubicBezTo>
                  <a:pt x="21467" y="186690"/>
                  <a:pt x="91317" y="224790"/>
                  <a:pt x="203077" y="322580"/>
                </a:cubicBezTo>
                <a:cubicBezTo>
                  <a:pt x="314837" y="420370"/>
                  <a:pt x="375797" y="537210"/>
                  <a:pt x="560582" y="610235"/>
                </a:cubicBezTo>
                <a:cubicBezTo>
                  <a:pt x="745367" y="683260"/>
                  <a:pt x="952377" y="680085"/>
                  <a:pt x="1127002" y="688975"/>
                </a:cubicBezTo>
                <a:cubicBezTo>
                  <a:pt x="1301627" y="697865"/>
                  <a:pt x="1332742" y="641985"/>
                  <a:pt x="1432437" y="654050"/>
                </a:cubicBezTo>
                <a:cubicBezTo>
                  <a:pt x="1532132" y="666115"/>
                  <a:pt x="1566422" y="626110"/>
                  <a:pt x="1624207" y="749935"/>
                </a:cubicBezTo>
                <a:cubicBezTo>
                  <a:pt x="1681992" y="873760"/>
                  <a:pt x="1704852" y="1170305"/>
                  <a:pt x="1720092" y="1273175"/>
                </a:cubicBezTo>
              </a:path>
            </a:pathLst>
          </a:cu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874760" y="3776345"/>
            <a:ext cx="139700" cy="1562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594975" y="4396105"/>
            <a:ext cx="139700" cy="1562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274175" y="5718175"/>
            <a:ext cx="139700" cy="1562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032115" y="4814570"/>
            <a:ext cx="139700" cy="15621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 rot="840000">
            <a:off x="9530715" y="294449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喜马拉雅山脉</a:t>
            </a:r>
            <a:endParaRPr lang="zh-CN" altLang="en-US" sz="24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rot="840000">
            <a:off x="9157970" y="344170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恒河平原</a:t>
            </a:r>
            <a:endParaRPr lang="zh-CN" altLang="en-US" sz="24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 rot="18540000">
            <a:off x="7053580" y="328612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印度河平原</a:t>
            </a:r>
            <a:endParaRPr lang="zh-CN" altLang="en-US" sz="24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 rot="21180000">
            <a:off x="8542020" y="4192270"/>
            <a:ext cx="487680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德</a:t>
            </a:r>
            <a:endParaRPr lang="zh-CN" altLang="en-US" sz="24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24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干</a:t>
            </a:r>
            <a:endParaRPr lang="zh-CN" altLang="en-US" sz="24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24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高</a:t>
            </a:r>
            <a:endParaRPr lang="zh-CN" altLang="en-US" sz="24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zh-CN" altLang="en-US" sz="2400" b="1">
                <a:solidFill>
                  <a:schemeClr val="accent1">
                    <a:lumMod val="20000"/>
                    <a:lumOff val="80000"/>
                  </a:schemeClr>
                </a:solidFill>
              </a:rPr>
              <a:t>原</a:t>
            </a:r>
            <a:endParaRPr lang="zh-CN" altLang="en-US" sz="2400" b="1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744585" y="3932555"/>
            <a:ext cx="119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</a:rPr>
              <a:t>新德里</a:t>
            </a:r>
            <a:endParaRPr lang="zh-CN" altLang="en-US" sz="2000" b="1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</a:rPr>
              <a:t>（首都）</a:t>
            </a:r>
            <a:endParaRPr lang="zh-CN" alt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880600" y="462280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</a:rPr>
              <a:t>加尔各答</a:t>
            </a:r>
            <a:endParaRPr lang="zh-CN" altLang="en-US" sz="2000" b="1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</a:rPr>
              <a:t>（东部最大港口）</a:t>
            </a:r>
            <a:endParaRPr lang="zh-CN" alt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90030" y="4814570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</a:rPr>
              <a:t>孟买</a:t>
            </a:r>
            <a:endParaRPr lang="zh-CN" altLang="en-US" sz="2000" b="1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</a:rPr>
              <a:t>（全国最大港口）</a:t>
            </a:r>
            <a:endParaRPr lang="zh-CN" alt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027795" y="583692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</a:rPr>
              <a:t>班加罗尔</a:t>
            </a:r>
            <a:endParaRPr lang="zh-CN" altLang="en-US" sz="2000" b="1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zh-CN" altLang="en-US" sz="2000" b="1">
                <a:solidFill>
                  <a:schemeClr val="accent6">
                    <a:lumMod val="75000"/>
                  </a:schemeClr>
                </a:solidFill>
              </a:rPr>
              <a:t>（印度硅谷）</a:t>
            </a:r>
            <a:endParaRPr lang="zh-CN" altLang="en-US" sz="20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64465" y="3487420"/>
            <a:ext cx="64255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世界最大的产粮国，棉花、黄麻、茶叶产量居世界前列。</a:t>
            </a:r>
            <a:endParaRPr lang="zh-CN" altLang="en-US" sz="2400" b="1">
              <a:solidFill>
                <a:schemeClr val="bg1"/>
              </a:solidFill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工业较发达，世界最大的软件出口国之一。</a:t>
            </a:r>
            <a:endParaRPr lang="zh-CN" altLang="en-US" sz="2400" b="1">
              <a:solidFill>
                <a:schemeClr val="bg1"/>
              </a:solidFill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信仰宗教：印度教为主（不食牛肉）</a:t>
            </a:r>
            <a:endParaRPr lang="zh-CN" altLang="en-US" sz="2400" b="1">
              <a:solidFill>
                <a:schemeClr val="bg1"/>
              </a:solidFill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语言：印地语、英语</a:t>
            </a:r>
            <a:endParaRPr lang="zh-CN" altLang="en-US" sz="2400" b="1">
              <a:solidFill>
                <a:schemeClr val="bg1"/>
              </a:solidFill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bg1"/>
                </a:solidFill>
              </a:rPr>
              <a:t>泰姬陵、纱丽服饰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32765" y="443865"/>
            <a:ext cx="4367530" cy="5978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b="72517"/>
          <a:stretch>
            <a:fillRect/>
          </a:stretch>
        </p:blipFill>
        <p:spPr>
          <a:xfrm>
            <a:off x="5578475" y="443865"/>
            <a:ext cx="5470525" cy="998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10" y="2345690"/>
            <a:ext cx="6550025" cy="3789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819390" cy="42976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4297680"/>
            <a:ext cx="81330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比较中国和印度近</a:t>
            </a:r>
            <a:r>
              <a:rPr lang="en-US" altLang="zh-CN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50</a:t>
            </a: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年来的人口变化，规律你有什么发现吗？是什么原因造成的？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69510" y="257175"/>
            <a:ext cx="1803400" cy="34601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545" y="257175"/>
            <a:ext cx="3606800" cy="30162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445" y="3419475"/>
            <a:ext cx="3517900" cy="3054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5265" y="6010275"/>
            <a:ext cx="8209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印度人口增长速度远快于中国（净自然增长率高）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86570" y="0"/>
            <a:ext cx="280543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</a:rPr>
              <a:t>印度国土面积：</a:t>
            </a:r>
            <a:r>
              <a:rPr lang="en-US" altLang="zh-CN" b="1">
                <a:solidFill>
                  <a:schemeClr val="tx1"/>
                </a:solidFill>
              </a:rPr>
              <a:t>298</a:t>
            </a:r>
            <a:r>
              <a:rPr lang="zh-CN" altLang="en-US" b="1">
                <a:solidFill>
                  <a:schemeClr val="tx1"/>
                </a:solidFill>
              </a:rPr>
              <a:t>万</a:t>
            </a:r>
            <a:r>
              <a:rPr lang="en-US" altLang="zh-CN" b="1">
                <a:solidFill>
                  <a:schemeClr val="tx1"/>
                </a:solidFill>
              </a:rPr>
              <a:t>km</a:t>
            </a:r>
            <a:r>
              <a:rPr lang="en-US" altLang="zh-CN" b="1" baseline="30000">
                <a:solidFill>
                  <a:schemeClr val="tx1"/>
                </a:solidFill>
              </a:rPr>
              <a:t>2</a:t>
            </a:r>
            <a:endParaRPr lang="en-US" altLang="zh-CN" b="1" baseline="3000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86570" y="6489700"/>
            <a:ext cx="2805430" cy="368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</a:rPr>
              <a:t>中国国土面积：</a:t>
            </a:r>
            <a:r>
              <a:rPr lang="en-US" altLang="zh-CN" b="1">
                <a:solidFill>
                  <a:schemeClr val="tx1"/>
                </a:solidFill>
              </a:rPr>
              <a:t>960</a:t>
            </a:r>
            <a:r>
              <a:rPr lang="zh-CN" altLang="en-US" b="1">
                <a:solidFill>
                  <a:schemeClr val="tx1"/>
                </a:solidFill>
              </a:rPr>
              <a:t>万</a:t>
            </a:r>
            <a:r>
              <a:rPr lang="en-US" altLang="zh-CN" b="1">
                <a:solidFill>
                  <a:schemeClr val="tx1"/>
                </a:solidFill>
              </a:rPr>
              <a:t>km</a:t>
            </a:r>
            <a:r>
              <a:rPr lang="en-US" altLang="zh-CN" b="1" baseline="30000">
                <a:solidFill>
                  <a:schemeClr val="tx1"/>
                </a:solidFill>
              </a:rPr>
              <a:t>2</a:t>
            </a:r>
            <a:endParaRPr lang="en-US" altLang="zh-CN" b="1" baseline="30000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7" grpId="0" animBg="1"/>
      <p:bldP spid="7" grpId="1" animBg="1"/>
      <p:bldP spid="5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438785" y="1117600"/>
            <a:ext cx="5013325" cy="5554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" y="1513840"/>
            <a:ext cx="8530590" cy="480250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1885315"/>
            <a:ext cx="8905875" cy="3600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85" y="1414780"/>
            <a:ext cx="9383395" cy="49606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72390" y="0"/>
            <a:ext cx="19551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人口众多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燕尾形箭头 10"/>
          <p:cNvSpPr/>
          <p:nvPr/>
        </p:nvSpPr>
        <p:spPr>
          <a:xfrm>
            <a:off x="2136140" y="271780"/>
            <a:ext cx="1345565" cy="422910"/>
          </a:xfrm>
          <a:prstGeom prst="notchedRightArrow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988435" y="0"/>
            <a:ext cx="42157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民族众多、语言复杂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82835" y="1822450"/>
            <a:ext cx="215519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那你觉得这一六口之家平时生活中主要说什么语言？</a:t>
            </a:r>
            <a:endParaRPr lang="zh-CN" altLang="en-US" sz="2800" b="1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5" descr="C:\Users\hasee\Desktop\u=3954312845,3542600842&amp;fm=214&amp;gp=0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59397" y="135822"/>
            <a:ext cx="11072890" cy="65862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椭圆 3"/>
          <p:cNvSpPr/>
          <p:nvPr/>
        </p:nvSpPr>
        <p:spPr>
          <a:xfrm>
            <a:off x="4162425" y="1626870"/>
            <a:ext cx="953770" cy="723900"/>
          </a:xfrm>
          <a:prstGeom prst="ellipse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708140" y="1474470"/>
            <a:ext cx="1544955" cy="723900"/>
          </a:xfrm>
          <a:prstGeom prst="ellipse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89425" y="3514725"/>
            <a:ext cx="953770" cy="723900"/>
          </a:xfrm>
          <a:prstGeom prst="ellipse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662545" y="3514725"/>
            <a:ext cx="1298575" cy="723900"/>
          </a:xfrm>
          <a:prstGeom prst="ellipse">
            <a:avLst/>
          </a:prstGeom>
          <a:solidFill>
            <a:srgbClr val="000000">
              <a:alpha val="0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7" grpId="0" bldLvl="0" animBg="1"/>
      <p:bldP spid="9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5405" y="0"/>
            <a:ext cx="19551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人口众多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燕尾形箭头 3"/>
          <p:cNvSpPr/>
          <p:nvPr/>
        </p:nvSpPr>
        <p:spPr>
          <a:xfrm>
            <a:off x="2273935" y="271780"/>
            <a:ext cx="1345565" cy="422910"/>
          </a:xfrm>
          <a:prstGeom prst="notchedRightArrow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26230" y="0"/>
            <a:ext cx="42157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几乎一致的宗教信仰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图表 6" descr="7b0a202020202263686172745265734964223a20223230343733323930220a7d0a"/>
          <p:cNvGraphicFramePr/>
          <p:nvPr/>
        </p:nvGraphicFramePr>
        <p:xfrm>
          <a:off x="916305" y="597535"/>
          <a:ext cx="10092690" cy="6395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5405" y="0"/>
            <a:ext cx="19551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人口众多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燕尾形箭头 3"/>
          <p:cNvSpPr/>
          <p:nvPr/>
        </p:nvSpPr>
        <p:spPr>
          <a:xfrm>
            <a:off x="2273935" y="271780"/>
            <a:ext cx="1345565" cy="422910"/>
          </a:xfrm>
          <a:prstGeom prst="notchedRightArrow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26230" y="0"/>
            <a:ext cx="42157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几乎一致的宗教信仰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2" name="图片 151"/>
          <p:cNvPicPr/>
          <p:nvPr/>
        </p:nvPicPr>
        <p:blipFill>
          <a:blip r:embed="rId1"/>
          <a:stretch>
            <a:fillRect/>
          </a:stretch>
        </p:blipFill>
        <p:spPr>
          <a:xfrm>
            <a:off x="148590" y="1634490"/>
            <a:ext cx="6616700" cy="3810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7056755" y="829945"/>
            <a:ext cx="5135245" cy="5908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</a:rPr>
              <a:t>小链接</a:t>
            </a:r>
            <a:r>
              <a:rPr lang="en-US" altLang="zh-CN" sz="2800" b="1">
                <a:solidFill>
                  <a:schemeClr val="tx1"/>
                </a:solidFill>
              </a:rPr>
              <a:t>—</a:t>
            </a:r>
            <a:r>
              <a:rPr lang="zh-CN" altLang="en-US" sz="2800" b="1">
                <a:solidFill>
                  <a:schemeClr val="tx1"/>
                </a:solidFill>
              </a:rPr>
              <a:t>泰姬陵</a:t>
            </a:r>
            <a:endParaRPr lang="zh-CN" altLang="en-US" sz="2800" b="1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800">
                <a:solidFill>
                  <a:schemeClr val="tx1"/>
                </a:solidFill>
              </a:rPr>
              <a:t>泰姬陵是一座用白色大理石建成的巨大陵墓清真寺，是莫卧儿皇帝沙·贾汗为纪念其妃子于1631年至1653年在阿格拉而建的。位于今印度距新德里200多公里外的北方邦的阿格拉城内，印度诗人泰戈尔称其为</a:t>
            </a:r>
            <a:r>
              <a:rPr lang="en-US" altLang="zh-CN" sz="2800">
                <a:solidFill>
                  <a:schemeClr val="tx1"/>
                </a:solidFill>
              </a:rPr>
              <a:t>“</a:t>
            </a:r>
            <a:r>
              <a:rPr lang="zh-CN" altLang="en-US" sz="2800">
                <a:solidFill>
                  <a:schemeClr val="tx1"/>
                </a:solidFill>
              </a:rPr>
              <a:t>永恒面颊上的一滴眼泪</a:t>
            </a:r>
            <a:r>
              <a:rPr lang="en-US" altLang="zh-CN" sz="2800">
                <a:solidFill>
                  <a:schemeClr val="tx1"/>
                </a:solidFill>
              </a:rPr>
              <a:t>”</a:t>
            </a:r>
            <a:r>
              <a:rPr lang="zh-CN" altLang="en-US" sz="2800">
                <a:solidFill>
                  <a:schemeClr val="tx1"/>
                </a:solidFill>
              </a:rPr>
              <a:t>。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590" y="1634490"/>
            <a:ext cx="1732280" cy="5219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伊斯兰教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56755" y="829945"/>
            <a:ext cx="5135245" cy="59080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</a:rPr>
              <a:t>小链接</a:t>
            </a:r>
            <a:r>
              <a:rPr lang="en-US" altLang="zh-CN" sz="2800" b="1">
                <a:solidFill>
                  <a:schemeClr val="tx1"/>
                </a:solidFill>
              </a:rPr>
              <a:t>—</a:t>
            </a:r>
            <a:r>
              <a:rPr lang="zh-CN" altLang="en-US" sz="2800" b="1">
                <a:solidFill>
                  <a:schemeClr val="tx1"/>
                </a:solidFill>
              </a:rPr>
              <a:t>伊斯兰教的禁忌</a:t>
            </a:r>
            <a:endParaRPr lang="zh-CN" altLang="en-US" sz="2800" b="1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i="1" u="sng">
                <a:solidFill>
                  <a:schemeClr val="tx1"/>
                </a:solidFill>
              </a:rPr>
              <a:t>1.</a:t>
            </a:r>
            <a:r>
              <a:rPr lang="zh-CN" sz="2800" b="1" i="1" u="sng">
                <a:solidFill>
                  <a:schemeClr val="tx1"/>
                </a:solidFill>
              </a:rPr>
              <a:t>饮食：</a:t>
            </a:r>
            <a:endParaRPr lang="zh-CN" sz="2800" b="1" i="1" u="sng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sz="2800">
                <a:solidFill>
                  <a:schemeClr val="tx1"/>
                </a:solidFill>
              </a:rPr>
              <a:t>禁止食猪肉、禁止饮酒</a:t>
            </a:r>
            <a:endParaRPr lang="zh-CN" sz="2800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i="1" u="sng">
                <a:solidFill>
                  <a:schemeClr val="tx1"/>
                </a:solidFill>
              </a:rPr>
              <a:t>2.</a:t>
            </a:r>
            <a:r>
              <a:rPr lang="zh-CN" sz="2800" b="1" i="1" u="sng">
                <a:solidFill>
                  <a:schemeClr val="tx1"/>
                </a:solidFill>
              </a:rPr>
              <a:t>服饰：</a:t>
            </a:r>
            <a:endParaRPr lang="zh-CN" sz="2800" b="1" i="1" u="sng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sz="2800">
                <a:solidFill>
                  <a:schemeClr val="tx1"/>
                </a:solidFill>
              </a:rPr>
              <a:t>男性禁止高贵服饰，女性禁止妆容首饰</a:t>
            </a:r>
            <a:endParaRPr lang="zh-CN" sz="2800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en-US" altLang="zh-CN" sz="2800" b="1" i="1" u="sng">
                <a:solidFill>
                  <a:schemeClr val="tx1"/>
                </a:solidFill>
              </a:rPr>
              <a:t>3.</a:t>
            </a:r>
            <a:r>
              <a:rPr lang="zh-CN" sz="2800" b="1" i="1" u="sng">
                <a:solidFill>
                  <a:schemeClr val="tx1"/>
                </a:solidFill>
              </a:rPr>
              <a:t>婚姻：</a:t>
            </a:r>
            <a:endParaRPr lang="zh-CN" sz="2800" b="1" i="1" u="sng">
              <a:solidFill>
                <a:schemeClr val="tx1"/>
              </a:solidFill>
            </a:endParaRPr>
          </a:p>
          <a:p>
            <a:pPr algn="l" fontAlgn="auto">
              <a:lnSpc>
                <a:spcPct val="150000"/>
              </a:lnSpc>
            </a:pPr>
            <a:r>
              <a:rPr lang="zh-CN" sz="2800">
                <a:solidFill>
                  <a:schemeClr val="tx1"/>
                </a:solidFill>
              </a:rPr>
              <a:t>禁止出轨、与外教人结婚、近亲结婚、随意离婚</a:t>
            </a:r>
            <a:endParaRPr lang="zh-CN" sz="280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" grpId="0" bldLvl="0" animBg="1"/>
      <p:bldP spid="8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7"/>
  <p:tag name="KSO_WM_UNIT_LAYERLEVEL" val="1"/>
  <p:tag name="KSO_WM_TAG_VERSION" val="1.0"/>
  <p:tag name="KSO_WM_BEAUTIFY_FLAG" val="#wm#"/>
  <p:tag name="KSO_WM_UNIT_TYPE" val="y"/>
  <p:tag name="KSO_WM_UNIT_INDEX" val="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1"/>
  <p:tag name="KSO_WM_UNIT_BK_DARK_LIGHT" val="1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1"/>
  <p:tag name="KSO_WM_UNIT_BK_DARK_LIGHT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1"/>
  <p:tag name="KSO_WM_UNIT_BK_DARK_LIGHT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7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6917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6917"/>
  <p:tag name="KSO_WM_TEMPLATE_MASTER_THUMB_INDEX" val="12"/>
  <p:tag name="KSO_WM_TEMPLATE_THUMBS_INDEX" val="1、4、7、8、10、11、12、13、15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6917_1*a*1"/>
  <p:tag name="KSO_WM_TEMPLATE_CATEGORY" val="custom"/>
  <p:tag name="KSO_WM_TEMPLATE_INDEX" val="20206917"/>
  <p:tag name="KSO_WM_UNIT_LAYERLEVEL" val="1"/>
  <p:tag name="KSO_WM_TAG_VERSION" val="1.0"/>
  <p:tag name="KSO_WM_BEAUTIFY_FLAG" val="#wm#"/>
  <p:tag name="KSO_WM_UNIT_PRESET_TEXT" val="空白演示经典风格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SLIDE_ID" val="custom20206917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6917"/>
  <p:tag name="KSO_WM_SLIDE_LAYOUT" val="a_b"/>
  <p:tag name="KSO_WM_SLIDE_LAYOUT_CNT" val="1_2"/>
  <p:tag name="KSO_WM_TEMPLATE_MASTER_THUMB_INDEX" val="12"/>
  <p:tag name="KSO_WM_TEMPLATE_THUMBS_INDEX" val="1、4、7、8、10、11、12、13、15"/>
</p:tagLst>
</file>

<file path=ppt/tags/tag131.xml><?xml version="1.0" encoding="utf-8"?>
<p:tagLst xmlns:p="http://schemas.openxmlformats.org/presentationml/2006/main">
  <p:tag name="KSO_WM_UNIT_TABLE_BEAUTIFY" val="smartTable{d579b4f5-3848-47e9-8c8d-324d65e493ba}"/>
  <p:tag name="TABLE_ENDDRAG_ORIGIN_RECT" val="518*345"/>
  <p:tag name="TABLE_ENDDRAG_RECT" val="429*89*518*345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ABLE_BEAUTIFY" val="smartTable{54e125dd-93e7-4bdb-9865-b435c7067d80}"/>
  <p:tag name="TABLE_ENDDRAG_ORIGIN_RECT" val="536*300"/>
  <p:tag name="TABLE_ENDDRAG_RECT" val="423*81*536*300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52.xml><?xml version="1.0" encoding="utf-8"?>
<p:tagLst xmlns:p="http://schemas.openxmlformats.org/presentationml/2006/main">
  <p:tag name="KSO_WM_UNIT_TABLE_BEAUTIFY" val="smartTable{54e125dd-93e7-4bdb-9865-b435c7067d80}"/>
  <p:tag name="TABLE_ENDDRAG_ORIGIN_RECT" val="547*257"/>
  <p:tag name="TABLE_ENDDRAG_RECT" val="412*211*547*257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ABLE_BEAUTIFY" val="smartTable{00c7e0be-d887-4f5e-8aba-56971cebf8d4}"/>
  <p:tag name="TABLE_ENDDRAG_ORIGIN_RECT" val="433*132"/>
  <p:tag name="TABLE_ENDDRAG_RECT" val="518*51*433*132"/>
</p:tagLst>
</file>

<file path=ppt/tags/tag161.xml><?xml version="1.0" encoding="utf-8"?>
<p:tagLst xmlns:p="http://schemas.openxmlformats.org/presentationml/2006/main">
  <p:tag name="KSO_WM_UNIT_TABLE_BEAUTIFY" val="smartTable{d7f2272d-c740-46b1-a29a-ff97b911d6bf}"/>
  <p:tag name="TABLE_ENDDRAG_ORIGIN_RECT" val="433*132"/>
  <p:tag name="TABLE_ENDDRAG_RECT" val="518*51*433*132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7"/>
</p:tagLst>
</file>

<file path=ppt/tags/tag171.xml><?xml version="1.0" encoding="utf-8"?>
<p:tagLst xmlns:p="http://schemas.openxmlformats.org/presentationml/2006/main">
  <p:tag name="COMMONDATA" val="eyJoZGlkIjoiNjZiZjBjN2YyM2Q3YWZkOGVjZTIzYzdkYTU5OGViNmIifQ==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UNIT_TYPE" val="y"/>
  <p:tag name="KSO_WM_UNIT_INDEX" val="2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UNIT_TYPE" val="y"/>
  <p:tag name="KSO_WM_UNIT_INDEX" val="3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UNIT_TYPE" val="y"/>
  <p:tag name="KSO_WM_UNIT_INDEX" val="4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5"/>
  <p:tag name="KSO_WM_UNIT_LAYERLEVEL" val="1"/>
  <p:tag name="KSO_WM_TAG_VERSION" val="1.0"/>
  <p:tag name="KSO_WM_BEAUTIFY_FLAG" val="#wm#"/>
  <p:tag name="KSO_WM_UNIT_TYPE" val="y"/>
  <p:tag name="KSO_WM_UNIT_INDEX" val="5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6"/>
  <p:tag name="KSO_WM_UNIT_LAYERLEVEL" val="1"/>
  <p:tag name="KSO_WM_TAG_VERSION" val="1.0"/>
  <p:tag name="KSO_WM_BEAUTIFY_FLAG" val="#wm#"/>
  <p:tag name="KSO_WM_UNIT_TYPE" val="y"/>
  <p:tag name="KSO_WM_UNIT_INDEX" val="6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  <p:tag name="KSO_WM_UNIT_BK_DARK_LIGHT" val="2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1"/>
  <p:tag name="KSO_WM_UNIT_BK_DARK_LIGHT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1"/>
  <p:tag name="KSO_WM_UNIT_BK_DARK_LIGHT" val="1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ACKGROUND_TYPE" val="leftRigh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1"/>
  <p:tag name="KSO_WM_UNIT_BK_DARK_LIGHT" val="1"/>
</p:tagLst>
</file>

<file path=ppt/tags/tag92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ACKGROUND_TYPE" val="topBottom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SM 预置配色-深色">
      <a:dk1>
        <a:srgbClr val="000000"/>
      </a:dk1>
      <a:lt1>
        <a:srgbClr val="FFFFFF"/>
      </a:lt1>
      <a:dk2>
        <a:srgbClr val="0F1423"/>
      </a:dk2>
      <a:lt2>
        <a:srgbClr val="272B3A"/>
      </a:lt2>
      <a:accent1>
        <a:srgbClr val="577CCE"/>
      </a:accent1>
      <a:accent2>
        <a:srgbClr val="5999AF"/>
      </a:accent2>
      <a:accent3>
        <a:srgbClr val="5BA080"/>
      </a:accent3>
      <a:accent4>
        <a:srgbClr val="8BAA69"/>
      </a:accent4>
      <a:accent5>
        <a:srgbClr val="D6B250"/>
      </a:accent5>
      <a:accent6>
        <a:srgbClr val="E79647"/>
      </a:accent6>
      <a:hlink>
        <a:srgbClr val="0000FF"/>
      </a:hlink>
      <a:folHlink>
        <a:srgbClr val="FF00F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2482</Words>
  <Application>WPS 演示</Application>
  <PresentationFormat>宽屏</PresentationFormat>
  <Paragraphs>466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华文行楷</vt:lpstr>
      <vt:lpstr>Wingdings</vt:lpstr>
      <vt:lpstr>华文中宋</vt:lpstr>
      <vt:lpstr>Arial Unicode MS</vt:lpstr>
      <vt:lpstr>Calibri</vt:lpstr>
      <vt:lpstr>华文楷体</vt:lpstr>
      <vt:lpstr>Office 主题</vt:lpstr>
      <vt:lpstr>1_Office 主题​​</vt:lpstr>
      <vt:lpstr>印度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deng</dc:creator>
  <cp:lastModifiedBy>邓启帆</cp:lastModifiedBy>
  <cp:revision>43</cp:revision>
  <dcterms:created xsi:type="dcterms:W3CDTF">2021-10-31T01:31:00Z</dcterms:created>
  <dcterms:modified xsi:type="dcterms:W3CDTF">2022-08-04T08:41:08Z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D2957C9FFA454BEF844A8565CE794524</vt:lpwstr>
  </property>
  <property fmtid="{D5CDD505-2E9C-101B-9397-08002B2CF9AE}" pid="3" name="KSOProductBuildVer">
    <vt:lpwstr>2052-11.1.0.11875</vt:lpwstr>
  </property>
</Properties>
</file>